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4"/>
  </p:sldMasterIdLst>
  <p:sldIdLst>
    <p:sldId id="256" r:id="rId5"/>
    <p:sldId id="257" r:id="rId6"/>
    <p:sldId id="337" r:id="rId7"/>
    <p:sldId id="258" r:id="rId8"/>
    <p:sldId id="259" r:id="rId9"/>
    <p:sldId id="260" r:id="rId10"/>
    <p:sldId id="336" r:id="rId11"/>
    <p:sldId id="261" r:id="rId12"/>
    <p:sldId id="325" r:id="rId13"/>
    <p:sldId id="324" r:id="rId14"/>
    <p:sldId id="326" r:id="rId15"/>
    <p:sldId id="327" r:id="rId16"/>
    <p:sldId id="263" r:id="rId17"/>
    <p:sldId id="264" r:id="rId18"/>
    <p:sldId id="262" r:id="rId19"/>
    <p:sldId id="265" r:id="rId20"/>
    <p:sldId id="266" r:id="rId21"/>
    <p:sldId id="273" r:id="rId22"/>
    <p:sldId id="275" r:id="rId23"/>
    <p:sldId id="328" r:id="rId24"/>
    <p:sldId id="329" r:id="rId25"/>
    <p:sldId id="267" r:id="rId26"/>
    <p:sldId id="270" r:id="rId27"/>
    <p:sldId id="268" r:id="rId28"/>
    <p:sldId id="278" r:id="rId29"/>
    <p:sldId id="279" r:id="rId30"/>
    <p:sldId id="330" r:id="rId31"/>
    <p:sldId id="284" r:id="rId32"/>
    <p:sldId id="285" r:id="rId33"/>
    <p:sldId id="280" r:id="rId34"/>
    <p:sldId id="281" r:id="rId35"/>
    <p:sldId id="317" r:id="rId36"/>
    <p:sldId id="318" r:id="rId37"/>
    <p:sldId id="319" r:id="rId38"/>
    <p:sldId id="283" r:id="rId39"/>
    <p:sldId id="331" r:id="rId40"/>
    <p:sldId id="332" r:id="rId41"/>
    <p:sldId id="334" r:id="rId42"/>
    <p:sldId id="335" r:id="rId43"/>
    <p:sldId id="333" r:id="rId44"/>
    <p:sldId id="282" r:id="rId45"/>
    <p:sldId id="271" r:id="rId46"/>
    <p:sldId id="286" r:id="rId47"/>
    <p:sldId id="288" r:id="rId48"/>
    <p:sldId id="272" r:id="rId49"/>
    <p:sldId id="289" r:id="rId50"/>
    <p:sldId id="291" r:id="rId51"/>
    <p:sldId id="292" r:id="rId52"/>
    <p:sldId id="321" r:id="rId53"/>
    <p:sldId id="293" r:id="rId54"/>
    <p:sldId id="294" r:id="rId55"/>
    <p:sldId id="298" r:id="rId56"/>
    <p:sldId id="295" r:id="rId57"/>
    <p:sldId id="314" r:id="rId58"/>
    <p:sldId id="300" r:id="rId59"/>
    <p:sldId id="301" r:id="rId60"/>
    <p:sldId id="302" r:id="rId61"/>
    <p:sldId id="320" r:id="rId62"/>
    <p:sldId id="316" r:id="rId63"/>
    <p:sldId id="303" r:id="rId64"/>
    <p:sldId id="287" r:id="rId65"/>
    <p:sldId id="297" r:id="rId66"/>
    <p:sldId id="304" r:id="rId67"/>
    <p:sldId id="296" r:id="rId68"/>
    <p:sldId id="305" r:id="rId69"/>
    <p:sldId id="307" r:id="rId70"/>
    <p:sldId id="309" r:id="rId71"/>
    <p:sldId id="313" r:id="rId72"/>
    <p:sldId id="312" r:id="rId73"/>
    <p:sldId id="310" r:id="rId74"/>
    <p:sldId id="308" r:id="rId75"/>
    <p:sldId id="338" r:id="rId76"/>
    <p:sldId id="315" r:id="rId77"/>
    <p:sldId id="290" r:id="rId7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104" autoAdjust="0"/>
    <p:restoredTop sz="94660"/>
  </p:normalViewPr>
  <p:slideViewPr>
    <p:cSldViewPr snapToGrid="0">
      <p:cViewPr varScale="1">
        <p:scale>
          <a:sx n="49" d="100"/>
          <a:sy n="49" d="100"/>
        </p:scale>
        <p:origin x="42" y="139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2.xml"/><Relationship Id="rId21" Type="http://schemas.openxmlformats.org/officeDocument/2006/relationships/slide" Target="slides/slide17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63" Type="http://schemas.openxmlformats.org/officeDocument/2006/relationships/slide" Target="slides/slide59.xml"/><Relationship Id="rId68" Type="http://schemas.openxmlformats.org/officeDocument/2006/relationships/slide" Target="slides/slide64.xml"/><Relationship Id="rId16" Type="http://schemas.openxmlformats.org/officeDocument/2006/relationships/slide" Target="slides/slide12.xml"/><Relationship Id="rId11" Type="http://schemas.openxmlformats.org/officeDocument/2006/relationships/slide" Target="slides/slide7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53" Type="http://schemas.openxmlformats.org/officeDocument/2006/relationships/slide" Target="slides/slide49.xml"/><Relationship Id="rId58" Type="http://schemas.openxmlformats.org/officeDocument/2006/relationships/slide" Target="slides/slide54.xml"/><Relationship Id="rId74" Type="http://schemas.openxmlformats.org/officeDocument/2006/relationships/slide" Target="slides/slide70.xml"/><Relationship Id="rId79" Type="http://schemas.openxmlformats.org/officeDocument/2006/relationships/presProps" Target="presProps.xml"/><Relationship Id="rId5" Type="http://schemas.openxmlformats.org/officeDocument/2006/relationships/slide" Target="slides/slide1.xml"/><Relationship Id="rId61" Type="http://schemas.openxmlformats.org/officeDocument/2006/relationships/slide" Target="slides/slide57.xml"/><Relationship Id="rId82" Type="http://schemas.openxmlformats.org/officeDocument/2006/relationships/tableStyles" Target="tableStyles.xml"/><Relationship Id="rId19" Type="http://schemas.openxmlformats.org/officeDocument/2006/relationships/slide" Target="slides/slide1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slide" Target="slides/slide44.xml"/><Relationship Id="rId56" Type="http://schemas.openxmlformats.org/officeDocument/2006/relationships/slide" Target="slides/slide52.xml"/><Relationship Id="rId64" Type="http://schemas.openxmlformats.org/officeDocument/2006/relationships/slide" Target="slides/slide60.xml"/><Relationship Id="rId69" Type="http://schemas.openxmlformats.org/officeDocument/2006/relationships/slide" Target="slides/slide65.xml"/><Relationship Id="rId77" Type="http://schemas.openxmlformats.org/officeDocument/2006/relationships/slide" Target="slides/slide73.xml"/><Relationship Id="rId8" Type="http://schemas.openxmlformats.org/officeDocument/2006/relationships/slide" Target="slides/slide4.xml"/><Relationship Id="rId51" Type="http://schemas.openxmlformats.org/officeDocument/2006/relationships/slide" Target="slides/slide47.xml"/><Relationship Id="rId72" Type="http://schemas.openxmlformats.org/officeDocument/2006/relationships/slide" Target="slides/slide68.xml"/><Relationship Id="rId80" Type="http://schemas.openxmlformats.org/officeDocument/2006/relationships/viewProps" Target="viewProps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59" Type="http://schemas.openxmlformats.org/officeDocument/2006/relationships/slide" Target="slides/slide55.xml"/><Relationship Id="rId67" Type="http://schemas.openxmlformats.org/officeDocument/2006/relationships/slide" Target="slides/slide63.xml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54" Type="http://schemas.openxmlformats.org/officeDocument/2006/relationships/slide" Target="slides/slide50.xml"/><Relationship Id="rId62" Type="http://schemas.openxmlformats.org/officeDocument/2006/relationships/slide" Target="slides/slide58.xml"/><Relationship Id="rId70" Type="http://schemas.openxmlformats.org/officeDocument/2006/relationships/slide" Target="slides/slide66.xml"/><Relationship Id="rId75" Type="http://schemas.openxmlformats.org/officeDocument/2006/relationships/slide" Target="slides/slide7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slide" Target="slides/slide45.xml"/><Relationship Id="rId57" Type="http://schemas.openxmlformats.org/officeDocument/2006/relationships/slide" Target="slides/slide53.xml"/><Relationship Id="rId10" Type="http://schemas.openxmlformats.org/officeDocument/2006/relationships/slide" Target="slides/slide6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slide" Target="slides/slide48.xml"/><Relationship Id="rId60" Type="http://schemas.openxmlformats.org/officeDocument/2006/relationships/slide" Target="slides/slide56.xml"/><Relationship Id="rId65" Type="http://schemas.openxmlformats.org/officeDocument/2006/relationships/slide" Target="slides/slide61.xml"/><Relationship Id="rId73" Type="http://schemas.openxmlformats.org/officeDocument/2006/relationships/slide" Target="slides/slide69.xml"/><Relationship Id="rId78" Type="http://schemas.openxmlformats.org/officeDocument/2006/relationships/slide" Target="slides/slide74.xml"/><Relationship Id="rId81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9" Type="http://schemas.openxmlformats.org/officeDocument/2006/relationships/slide" Target="slides/slide35.xml"/><Relationship Id="rId34" Type="http://schemas.openxmlformats.org/officeDocument/2006/relationships/slide" Target="slides/slide30.xml"/><Relationship Id="rId50" Type="http://schemas.openxmlformats.org/officeDocument/2006/relationships/slide" Target="slides/slide46.xml"/><Relationship Id="rId55" Type="http://schemas.openxmlformats.org/officeDocument/2006/relationships/slide" Target="slides/slide51.xml"/><Relationship Id="rId76" Type="http://schemas.openxmlformats.org/officeDocument/2006/relationships/slide" Target="slides/slide72.xml"/><Relationship Id="rId7" Type="http://schemas.openxmlformats.org/officeDocument/2006/relationships/slide" Target="slides/slide3.xml"/><Relationship Id="rId71" Type="http://schemas.openxmlformats.org/officeDocument/2006/relationships/slide" Target="slides/slide67.xml"/><Relationship Id="rId2" Type="http://schemas.openxmlformats.org/officeDocument/2006/relationships/customXml" Target="../customXml/item2.xml"/><Relationship Id="rId29" Type="http://schemas.openxmlformats.org/officeDocument/2006/relationships/slide" Target="slides/slide25.xml"/><Relationship Id="rId24" Type="http://schemas.openxmlformats.org/officeDocument/2006/relationships/slide" Target="slides/slide20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66" Type="http://schemas.openxmlformats.org/officeDocument/2006/relationships/slide" Target="slides/slide6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15128" y="1788454"/>
            <a:ext cx="8361229" cy="2098226"/>
          </a:xfrm>
        </p:spPr>
        <p:txBody>
          <a:bodyPr anchor="b">
            <a:noAutofit/>
          </a:bodyPr>
          <a:lstStyle>
            <a:lvl1pPr algn="ct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79906" y="3956279"/>
            <a:ext cx="6831673" cy="1086237"/>
          </a:xfrm>
        </p:spPr>
        <p:txBody>
          <a:bodyPr>
            <a:normAutofit/>
          </a:bodyPr>
          <a:lstStyle>
            <a:lvl1pPr marL="0" indent="0" algn="ct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3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52858" y="6453386"/>
            <a:ext cx="1607944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12/10/2020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054" y="6453386"/>
            <a:ext cx="7023377" cy="404614"/>
          </a:xfrm>
        </p:spPr>
        <p:txBody>
          <a:bodyPr/>
          <a:lstStyle>
            <a:lvl1pPr algn="ctr">
              <a:defRPr baseline="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  <p:grpSp>
        <p:nvGrpSpPr>
          <p:cNvPr id="7" name="Group 6"/>
          <p:cNvGrpSpPr/>
          <p:nvPr/>
        </p:nvGrpSpPr>
        <p:grpSpPr>
          <a:xfrm>
            <a:off x="752858" y="744469"/>
            <a:ext cx="10674117" cy="5349671"/>
            <a:chOff x="752858" y="744469"/>
            <a:chExt cx="10674117" cy="5349671"/>
          </a:xfrm>
        </p:grpSpPr>
        <p:sp>
          <p:nvSpPr>
            <p:cNvPr id="11" name="Freeform 6"/>
            <p:cNvSpPr/>
            <p:nvPr/>
          </p:nvSpPr>
          <p:spPr bwMode="auto">
            <a:xfrm>
              <a:off x="8151962" y="1685652"/>
              <a:ext cx="3275013" cy="4408488"/>
            </a:xfrm>
            <a:custGeom>
              <a:avLst/>
              <a:gdLst/>
              <a:ahLst/>
              <a:cxnLst/>
              <a:rect l="l" t="t" r="r" b="b"/>
              <a:pathLst>
                <a:path w="10000" h="10000">
                  <a:moveTo>
                    <a:pt x="8761" y="0"/>
                  </a:moveTo>
                  <a:lnTo>
                    <a:pt x="10000" y="0"/>
                  </a:lnTo>
                  <a:lnTo>
                    <a:pt x="10000" y="10000"/>
                  </a:lnTo>
                  <a:lnTo>
                    <a:pt x="0" y="10000"/>
                  </a:lnTo>
                  <a:lnTo>
                    <a:pt x="0" y="9126"/>
                  </a:lnTo>
                  <a:lnTo>
                    <a:pt x="8761" y="9127"/>
                  </a:lnTo>
                  <a:lnTo>
                    <a:pt x="8761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4" name="Freeform 6"/>
            <p:cNvSpPr/>
            <p:nvPr/>
          </p:nvSpPr>
          <p:spPr bwMode="auto">
            <a:xfrm flipH="1" flipV="1">
              <a:off x="752858" y="744469"/>
              <a:ext cx="3275668" cy="4408488"/>
            </a:xfrm>
            <a:custGeom>
              <a:avLst/>
              <a:gdLst/>
              <a:ahLst/>
              <a:cxnLst/>
              <a:rect l="l" t="t" r="r" b="b"/>
              <a:pathLst>
                <a:path w="10002" h="10000">
                  <a:moveTo>
                    <a:pt x="8763" y="0"/>
                  </a:moveTo>
                  <a:lnTo>
                    <a:pt x="10002" y="0"/>
                  </a:lnTo>
                  <a:lnTo>
                    <a:pt x="10002" y="10000"/>
                  </a:lnTo>
                  <a:lnTo>
                    <a:pt x="2" y="10000"/>
                  </a:lnTo>
                  <a:cubicBezTo>
                    <a:pt x="-2" y="9698"/>
                    <a:pt x="4" y="9427"/>
                    <a:pt x="0" y="9125"/>
                  </a:cubicBezTo>
                  <a:lnTo>
                    <a:pt x="8763" y="9128"/>
                  </a:lnTo>
                  <a:lnTo>
                    <a:pt x="8763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2295525"/>
            <a:ext cx="9601200" cy="357187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12/10/2020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596561" y="624156"/>
            <a:ext cx="1565766" cy="52432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624156"/>
            <a:ext cx="8179641" cy="52432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12/10/2020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12/10/2020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5025" y="1301360"/>
            <a:ext cx="9612971" cy="2852737"/>
          </a:xfrm>
        </p:spPr>
        <p:txBody>
          <a:bodyPr anchor="b">
            <a:normAutofit/>
          </a:bodyPr>
          <a:lstStyle>
            <a:lvl1pPr algn="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5025" y="4216328"/>
            <a:ext cx="9612971" cy="1143324"/>
          </a:xfrm>
        </p:spPr>
        <p:txBody>
          <a:bodyPr/>
          <a:lstStyle>
            <a:lvl1pPr marL="0" indent="0" algn="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8908" y="6453386"/>
            <a:ext cx="1622409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12/10/2020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312" y="6453386"/>
            <a:ext cx="7023377" cy="404614"/>
          </a:xfrm>
        </p:spPr>
        <p:txBody>
          <a:bodyPr/>
          <a:lstStyle>
            <a:lvl1pPr algn="ctr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7" name="Freeform 6" title="Crop Mark"/>
          <p:cNvSpPr/>
          <p:nvPr/>
        </p:nvSpPr>
        <p:spPr bwMode="auto">
          <a:xfrm>
            <a:off x="8151962" y="1685652"/>
            <a:ext cx="3275013" cy="4408488"/>
          </a:xfrm>
          <a:custGeom>
            <a:avLst/>
            <a:gdLst/>
            <a:ahLst/>
            <a:cxnLst/>
            <a:rect l="0" t="0" r="r" b="b"/>
            <a:pathLst>
              <a:path w="4125" h="5554">
                <a:moveTo>
                  <a:pt x="3614" y="0"/>
                </a:moveTo>
                <a:lnTo>
                  <a:pt x="4125" y="0"/>
                </a:lnTo>
                <a:lnTo>
                  <a:pt x="4125" y="5554"/>
                </a:lnTo>
                <a:lnTo>
                  <a:pt x="0" y="5554"/>
                </a:lnTo>
                <a:lnTo>
                  <a:pt x="0" y="5074"/>
                </a:lnTo>
                <a:lnTo>
                  <a:pt x="3614" y="5074"/>
                </a:lnTo>
                <a:lnTo>
                  <a:pt x="3614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71600" y="2285999"/>
            <a:ext cx="4447786" cy="3581401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25403" y="2285999"/>
            <a:ext cx="4447786" cy="3581401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12/10/2020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71600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25014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25014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12/10/2020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12/10/2020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12/10/2020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Autofit/>
          </a:bodyPr>
          <a:lstStyle>
            <a:lvl1pPr>
              <a:lnSpc>
                <a:spcPct val="84000"/>
              </a:lnSpc>
              <a:defRPr sz="4800" baseline="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56020" y="685801"/>
            <a:ext cx="5212080" cy="517525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6344"/>
            <a:ext cx="3855720" cy="3011056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12/10/2020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rmAutofit/>
          </a:bodyPr>
          <a:lstStyle>
            <a:lvl1pPr>
              <a:lnSpc>
                <a:spcPct val="84000"/>
              </a:lnSpc>
              <a:defRPr sz="48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532120" y="0"/>
            <a:ext cx="6659880" cy="6857999"/>
          </a:xfrm>
        </p:spPr>
        <p:txBody>
          <a:bodyPr anchor="t"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5968"/>
            <a:ext cx="3855720" cy="3011432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12/10/2020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286000"/>
            <a:ext cx="9601200" cy="3581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390650" y="6453386"/>
            <a:ext cx="120457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12/10/2020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93564" y="6453386"/>
            <a:ext cx="6280830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472736" y="6453386"/>
            <a:ext cx="159629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aseline="0"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9" name="Rectangle 8" title="Side bar"/>
          <p:cNvSpPr/>
          <p:nvPr/>
        </p:nvSpPr>
        <p:spPr>
          <a:xfrm>
            <a:off x="478095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89000"/>
        </a:lnSpc>
        <a:spcBef>
          <a:spcPct val="0"/>
        </a:spcBef>
        <a:buNone/>
        <a:defRPr sz="4400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84048" indent="-384048" algn="l" defTabSz="914400" rtl="0" eaLnBrk="1" latinLnBrk="0" hangingPunct="1">
        <a:lnSpc>
          <a:spcPct val="94000"/>
        </a:lnSpc>
        <a:spcBef>
          <a:spcPts val="1000"/>
        </a:spcBef>
        <a:spcAft>
          <a:spcPts val="200"/>
        </a:spcAft>
        <a:buFont typeface="Franklin Gothic Book" panose="020B0503020102020204" pitchFamily="34" charset="0"/>
        <a:buChar char="■"/>
        <a:defRPr sz="2000" kern="1200" baseline="0">
          <a:solidFill>
            <a:schemeClr val="tx2"/>
          </a:solidFill>
          <a:latin typeface="+mn-lt"/>
          <a:ea typeface="+mn-ea"/>
          <a:cs typeface="+mn-cs"/>
        </a:defRPr>
      </a:lvl1pPr>
      <a:lvl2pPr marL="914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2000" i="1" kern="1200" baseline="0">
          <a:solidFill>
            <a:schemeClr val="tx2"/>
          </a:solidFill>
          <a:latin typeface="+mn-lt"/>
          <a:ea typeface="+mn-ea"/>
          <a:cs typeface="+mn-cs"/>
        </a:defRPr>
      </a:lvl2pPr>
      <a:lvl3pPr marL="1371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3pPr>
      <a:lvl4pPr marL="1828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800" i="1" kern="1200" baseline="0">
          <a:solidFill>
            <a:schemeClr val="tx2"/>
          </a:solidFill>
          <a:latin typeface="+mn-lt"/>
          <a:ea typeface="+mn-ea"/>
          <a:cs typeface="+mn-cs"/>
        </a:defRPr>
      </a:lvl4pPr>
      <a:lvl5pPr marL="22860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27432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600" i="1" kern="1200" baseline="0">
          <a:solidFill>
            <a:schemeClr val="tx2"/>
          </a:solidFill>
          <a:latin typeface="+mn-lt"/>
          <a:ea typeface="+mn-ea"/>
          <a:cs typeface="+mn-cs"/>
        </a:defRPr>
      </a:lvl6pPr>
      <a:lvl7pPr marL="3200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3657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400" i="1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4114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3" orient="horz" pos="1368">
          <p15:clr>
            <a:srgbClr val="F26B43"/>
          </p15:clr>
        </p15:guide>
        <p15:guide id="4" orient="horz" pos="1440">
          <p15:clr>
            <a:srgbClr val="F26B43"/>
          </p15:clr>
        </p15:guide>
        <p15:guide id="6" orient="horz" pos="3696">
          <p15:clr>
            <a:srgbClr val="F26B43"/>
          </p15:clr>
        </p15:guide>
        <p15:guide id="7" orient="horz" pos="432">
          <p15:clr>
            <a:srgbClr val="F26B43"/>
          </p15:clr>
        </p15:guide>
        <p15:guide id="8" orient="horz" pos="1512">
          <p15:clr>
            <a:srgbClr val="F26B43"/>
          </p15:clr>
        </p15:guide>
        <p15:guide id="9" pos="6912">
          <p15:clr>
            <a:srgbClr val="F26B43"/>
          </p15:clr>
        </p15:guide>
        <p15:guide id="10" pos="936">
          <p15:clr>
            <a:srgbClr val="F26B43"/>
          </p15:clr>
        </p15:guide>
        <p15:guide id="11" pos="864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0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hyperlink" Target="https://statsnotebook.io/consultation/iptw_msm/" TargetMode="Externa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0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0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0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78B69A-5E2E-4EA5-8BDC-8CEEE08275A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l"/>
            <a:r>
              <a:rPr lang="en-US" sz="2400" dirty="0"/>
              <a:t>Causal inference using longitudinal observation data</a:t>
            </a:r>
            <a:br>
              <a:rPr lang="en-US" sz="2000" dirty="0"/>
            </a:br>
            <a:r>
              <a:rPr lang="en-US" sz="1400" dirty="0"/>
              <a:t>Adjusting for time-varying confounding using IPTW and marginal structural model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20C49A2-BB36-45BD-9CB5-C6BB0B3BEF9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 algn="l"/>
            <a:r>
              <a:rPr lang="en-US" dirty="0"/>
              <a:t>Dr. Gary Chan</a:t>
            </a:r>
            <a:br>
              <a:rPr lang="en-US" dirty="0"/>
            </a:br>
            <a:r>
              <a:rPr lang="en-US" sz="1500" dirty="0"/>
              <a:t>StatsNotebook.io</a:t>
            </a:r>
            <a:br>
              <a:rPr lang="en-US" sz="1500" dirty="0"/>
            </a:br>
            <a:r>
              <a:rPr lang="en-US" sz="1500" dirty="0"/>
              <a:t>National Centre for Youth Substance Use Research, University of Queensland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072465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AE7FB0-9853-4343-B3FB-999E0F25F8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Confounding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E68D9D-6DE9-4E84-ADA2-8F294180053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 confounder is a variable that influences both the outcome and exposure</a:t>
            </a:r>
          </a:p>
        </p:txBody>
      </p:sp>
      <p:pic>
        <p:nvPicPr>
          <p:cNvPr id="7" name="Picture 6" descr="A picture containing device&#10;&#10;Description automatically generated">
            <a:extLst>
              <a:ext uri="{FF2B5EF4-FFF2-40B4-BE49-F238E27FC236}">
                <a16:creationId xmlns:a16="http://schemas.microsoft.com/office/drawing/2014/main" id="{C40B19DA-46AF-48E3-9607-DCC4C6EFBCD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60748" y="2925233"/>
            <a:ext cx="4468971" cy="36737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293368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AE7FB0-9853-4343-B3FB-999E0F25F8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Confounding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E68D9D-6DE9-4E84-ADA2-8F294180053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Ice cream sales is strongly associated with shark attack.</a:t>
            </a:r>
          </a:p>
        </p:txBody>
      </p:sp>
      <p:pic>
        <p:nvPicPr>
          <p:cNvPr id="5" name="Picture 4" descr="Graphical user interface, text, application, chat or text message&#10;&#10;Description automatically generated">
            <a:extLst>
              <a:ext uri="{FF2B5EF4-FFF2-40B4-BE49-F238E27FC236}">
                <a16:creationId xmlns:a16="http://schemas.microsoft.com/office/drawing/2014/main" id="{866A9422-89FC-40B4-8932-0AAB0009508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93137" y="2934067"/>
            <a:ext cx="3568254" cy="29333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542345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AE7FB0-9853-4343-B3FB-999E0F25F8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Confounding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E68D9D-6DE9-4E84-ADA2-8F294180053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Ice cream sales is strongly associated with shark attack.</a:t>
            </a:r>
          </a:p>
        </p:txBody>
      </p:sp>
      <p:pic>
        <p:nvPicPr>
          <p:cNvPr id="5" name="Picture 4" descr="Graphical user interface, text, application, chat or text message&#10;&#10;Description automatically generated">
            <a:extLst>
              <a:ext uri="{FF2B5EF4-FFF2-40B4-BE49-F238E27FC236}">
                <a16:creationId xmlns:a16="http://schemas.microsoft.com/office/drawing/2014/main" id="{866A9422-89FC-40B4-8932-0AAB0009508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93137" y="2934067"/>
            <a:ext cx="3568254" cy="2933333"/>
          </a:xfrm>
          <a:prstGeom prst="rect">
            <a:avLst/>
          </a:prstGeom>
        </p:spPr>
      </p:pic>
      <p:pic>
        <p:nvPicPr>
          <p:cNvPr id="6" name="Picture 5" descr="Graphical user interface, text, application, chat or text message&#10;&#10;Description automatically generated">
            <a:extLst>
              <a:ext uri="{FF2B5EF4-FFF2-40B4-BE49-F238E27FC236}">
                <a16:creationId xmlns:a16="http://schemas.microsoft.com/office/drawing/2014/main" id="{B96DBFD6-5805-49F6-B3AB-A0D94E21D89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93137" y="2934067"/>
            <a:ext cx="3568254" cy="29333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032371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23EBD2-D89F-46AE-A529-78AB5929B3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Potential outcomes/ Counterfactual framework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DF57222-F9B9-4F03-9F2E-FB90E2F7BA53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Two treatment conditions: Treatment (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en-US" dirty="0"/>
                  <a:t>) and control (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US" dirty="0"/>
                  <a:t>).</a:t>
                </a:r>
              </a:p>
              <a:p>
                <a:r>
                  <a:rPr lang="en-US" dirty="0"/>
                  <a:t>For an individual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dirty="0"/>
                  <a:t>, there would be two </a:t>
                </a:r>
                <a:r>
                  <a:rPr lang="en-US" i="1" dirty="0"/>
                  <a:t>potential outcomes</a:t>
                </a:r>
                <a:r>
                  <a:rPr lang="en-US" dirty="0"/>
                  <a:t>: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𝑌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=1</m:t>
                        </m:r>
                      </m:sup>
                    </m:sSubSup>
                  </m:oMath>
                </a14:m>
                <a:r>
                  <a:rPr lang="en-US" dirty="0"/>
                  <a:t>and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𝑌</m:t>
                        </m:r>
                      </m:e>
                      <m:sub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  <m:sup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=0</m:t>
                        </m:r>
                      </m:sup>
                    </m:sSubSup>
                  </m:oMath>
                </a14:m>
                <a:endParaRPr lang="en-US" b="0" dirty="0"/>
              </a:p>
              <a:p>
                <a:r>
                  <a:rPr lang="en-US" dirty="0"/>
                  <a:t>The individual causal effect of the treatment: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𝑌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=1</m:t>
                        </m:r>
                      </m:sup>
                    </m:sSubSup>
                    <m:sSubSup>
                      <m:sSub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 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𝑌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=0</m:t>
                        </m:r>
                      </m:sup>
                    </m:sSubSup>
                  </m:oMath>
                </a14:m>
                <a:endParaRPr lang="en-US" dirty="0"/>
              </a:p>
              <a:p>
                <a:pPr lvl="1"/>
                <a:r>
                  <a:rPr lang="en-US" i="0" dirty="0"/>
                  <a:t>Only one of the outcomes is observed.</a:t>
                </a:r>
              </a:p>
              <a:p>
                <a:r>
                  <a:rPr lang="en-US" dirty="0"/>
                  <a:t>The population causal effect (or average treatment effect, ATE):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𝐸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Sup>
                          <m:sSub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𝑌</m:t>
                            </m:r>
                          </m:e>
                          <m:sub/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𝐴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=1</m:t>
                            </m:r>
                          </m:sup>
                        </m:sSubSup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𝐸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Sup>
                          <m:sSub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𝑌</m:t>
                            </m:r>
                          </m:e>
                          <m:sub/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𝐴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=0</m:t>
                            </m:r>
                          </m:sup>
                        </m:sSubSup>
                      </m:e>
                    </m:d>
                  </m:oMath>
                </a14:m>
                <a:endParaRPr lang="en-US" b="0" dirty="0"/>
              </a:p>
              <a:p>
                <a:pPr lvl="1"/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𝐴𝑣𝑒𝑟𝑎𝑔𝑒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Sup>
                          <m:sSub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𝑌</m:t>
                            </m:r>
                          </m:e>
                          <m:sub/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𝐴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=1</m:t>
                            </m:r>
                          </m:sup>
                        </m:sSubSup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𝐴𝑣𝑒𝑟𝑎𝑔𝑒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sSubSup>
                      <m:sSub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𝑌</m:t>
                        </m:r>
                      </m:e>
                      <m:sub/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=0</m:t>
                        </m:r>
                      </m:sup>
                    </m:sSubSup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i="0" dirty="0"/>
              </a:p>
              <a:p>
                <a:pPr lvl="1"/>
                <a:endParaRPr lang="en-US" i="0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DF57222-F9B9-4F03-9F2E-FB90E2F7BA5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571" t="-13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6104246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833D08-60A8-4ABB-A9EB-0A46A11879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Potential outcomes/ Counterfactual framework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19039FE-5EA9-48D4-B257-CCA2D0D1ED6A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/>
                  <a:t>Consistency assumption</a:t>
                </a:r>
              </a:p>
              <a:p>
                <a:pPr lvl="1"/>
                <a:r>
                  <a:rPr lang="en-US" i="0" dirty="0"/>
                  <a:t>The observed outcome under treatment/control condition is the same as the potential outcome under the corresponding treatment/control condition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𝐴𝑣𝑒𝑟𝑎𝑔𝑒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Sup>
                          <m:sSub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𝑌</m:t>
                            </m:r>
                          </m:e>
                          <m:sub/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𝐴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=1</m:t>
                            </m:r>
                          </m:sup>
                        </m:sSubSup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𝐴𝑣𝑒𝑟𝑎𝑔𝑒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𝑌</m:t>
                        </m:r>
                      </m:e>
                      <m:sub/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𝑢𝑛𝑑𝑒𝑟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𝑡𝑟𝑒𝑎𝑡𝑚𝑒𝑛𝑡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𝑐𝑜𝑛𝑑𝑖𝑡𝑖𝑜𝑛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i="0" dirty="0"/>
              </a:p>
              <a:p>
                <a:pPr lvl="1"/>
                <a14:m>
                  <m:oMath xmlns:m="http://schemas.openxmlformats.org/officeDocument/2006/math">
                    <m:r>
                      <a:rPr lang="en-US">
                        <a:latin typeface="Cambria Math" panose="02040503050406030204" pitchFamily="18" charset="0"/>
                      </a:rPr>
                      <m:t>𝐴𝑣𝑒𝑟𝑎𝑔𝑒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Sup>
                          <m:sSub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>
                                <a:latin typeface="Cambria Math" panose="02040503050406030204" pitchFamily="18" charset="0"/>
                              </a:rPr>
                              <m:t>𝑌</m:t>
                            </m:r>
                          </m:e>
                          <m:sub/>
                          <m:sup>
                            <m:r>
                              <a:rPr lang="en-US">
                                <a:latin typeface="Cambria Math" panose="02040503050406030204" pitchFamily="18" charset="0"/>
                              </a:rPr>
                              <m:t>𝐴</m:t>
                            </m:r>
                            <m:r>
                              <a:rPr lang="en-US">
                                <a:latin typeface="Cambria Math" panose="02040503050406030204" pitchFamily="18" charset="0"/>
                              </a:rPr>
                              <m:t>=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sup>
                        </m:sSubSup>
                      </m:e>
                    </m:d>
                    <m:r>
                      <a:rPr lang="en-US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>
                        <a:latin typeface="Cambria Math" panose="02040503050406030204" pitchFamily="18" charset="0"/>
                      </a:rPr>
                      <m:t>𝐴𝑣𝑒𝑟𝑎𝑔𝑒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>
                                <a:latin typeface="Cambria Math" panose="02040503050406030204" pitchFamily="18" charset="0"/>
                              </a:rPr>
                              <m:t>𝑌</m:t>
                            </m:r>
                          </m:e>
                          <m:sub/>
                        </m:sSub>
                        <m:r>
                          <a:rPr lang="en-US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>
                            <a:latin typeface="Cambria Math" panose="02040503050406030204" pitchFamily="18" charset="0"/>
                          </a:rPr>
                          <m:t>𝑢𝑛𝑑𝑒𝑟</m:t>
                        </m:r>
                        <m:r>
                          <a:rPr lang="en-US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𝑐𝑜𝑛𝑡𝑟𝑜𝑙</m:t>
                        </m:r>
                        <m:r>
                          <a:rPr lang="en-US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>
                            <a:latin typeface="Cambria Math" panose="02040503050406030204" pitchFamily="18" charset="0"/>
                          </a:rPr>
                          <m:t>𝑐𝑜𝑛𝑑𝑖𝑡𝑖𝑜𝑛</m:t>
                        </m:r>
                      </m:e>
                    </m:d>
                  </m:oMath>
                </a14:m>
                <a:endParaRPr lang="en-US" i="0" dirty="0"/>
              </a:p>
              <a:p>
                <a:r>
                  <a:rPr lang="en-US" dirty="0"/>
                  <a:t>Average treatment effect (ATE) estimated from RCTs:</a:t>
                </a:r>
              </a:p>
              <a:p>
                <a:pPr lvl="1"/>
                <a:r>
                  <a:rPr lang="en-US" sz="1900" b="0" i="0" dirty="0"/>
                  <a:t>Continuous outcome:</a:t>
                </a:r>
                <a:r>
                  <a:rPr lang="en-US" sz="1900" b="0" dirty="0"/>
                  <a:t> </a:t>
                </a:r>
                <a14:m>
                  <m:oMath xmlns:m="http://schemas.openxmlformats.org/officeDocument/2006/math">
                    <m:r>
                      <a:rPr lang="en-US" sz="1900" b="0" i="1" smtClean="0">
                        <a:latin typeface="Cambria Math" panose="02040503050406030204" pitchFamily="18" charset="0"/>
                      </a:rPr>
                      <m:t>𝐴𝑣𝑒𝑟𝑎𝑔𝑒</m:t>
                    </m:r>
                    <m:d>
                      <m:dPr>
                        <m:ctrlPr>
                          <a:rPr lang="en-US" sz="19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19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900" b="0" i="1" smtClean="0">
                                <a:latin typeface="Cambria Math" panose="02040503050406030204" pitchFamily="18" charset="0"/>
                              </a:rPr>
                              <m:t>𝑌</m:t>
                            </m:r>
                          </m:e>
                          <m:sub/>
                        </m:sSub>
                        <m:r>
                          <a:rPr lang="en-US" sz="19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1900" b="0" i="1" smtClean="0">
                            <a:latin typeface="Cambria Math" panose="02040503050406030204" pitchFamily="18" charset="0"/>
                          </a:rPr>
                          <m:t>𝑢𝑛𝑑𝑒𝑟</m:t>
                        </m:r>
                        <m:r>
                          <a:rPr lang="en-US" sz="19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1900" b="0" i="1" smtClean="0">
                            <a:latin typeface="Cambria Math" panose="02040503050406030204" pitchFamily="18" charset="0"/>
                          </a:rPr>
                          <m:t>𝑡𝑟𝑒𝑎𝑡𝑚𝑒𝑛𝑡</m:t>
                        </m:r>
                        <m:r>
                          <a:rPr lang="en-US" sz="19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1900" b="0" i="1" smtClean="0">
                            <a:latin typeface="Cambria Math" panose="02040503050406030204" pitchFamily="18" charset="0"/>
                          </a:rPr>
                          <m:t>𝑐𝑜𝑛𝑑𝑖𝑡𝑖𝑜𝑛</m:t>
                        </m:r>
                      </m:e>
                    </m:d>
                    <m:r>
                      <a:rPr lang="en-US" sz="1900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1900" b="0" i="1" smtClean="0">
                        <a:latin typeface="Cambria Math" panose="02040503050406030204" pitchFamily="18" charset="0"/>
                      </a:rPr>
                      <m:t>𝐴𝑣𝑒𝑟𝑎𝑔𝑒</m:t>
                    </m:r>
                    <m:d>
                      <m:dPr>
                        <m:ctrlPr>
                          <a:rPr lang="en-US" sz="19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19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900" b="0" i="1" smtClean="0">
                                <a:latin typeface="Cambria Math" panose="02040503050406030204" pitchFamily="18" charset="0"/>
                              </a:rPr>
                              <m:t>𝑌</m:t>
                            </m:r>
                          </m:e>
                          <m:sub/>
                        </m:sSub>
                        <m:r>
                          <a:rPr lang="en-US" sz="19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1900" b="0" i="1" smtClean="0">
                            <a:latin typeface="Cambria Math" panose="02040503050406030204" pitchFamily="18" charset="0"/>
                          </a:rPr>
                          <m:t>𝑢𝑛𝑑𝑒𝑟</m:t>
                        </m:r>
                        <m:r>
                          <a:rPr lang="en-US" sz="19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1900" b="0" i="1" smtClean="0">
                            <a:latin typeface="Cambria Math" panose="02040503050406030204" pitchFamily="18" charset="0"/>
                          </a:rPr>
                          <m:t>𝑐𝑜𝑛𝑡𝑟𝑜𝑙</m:t>
                        </m:r>
                        <m:r>
                          <a:rPr lang="en-US" sz="19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1900" b="0" i="1" smtClean="0">
                            <a:latin typeface="Cambria Math" panose="02040503050406030204" pitchFamily="18" charset="0"/>
                          </a:rPr>
                          <m:t>𝑐𝑜𝑛𝑑𝑖𝑡𝑖𝑜𝑛</m:t>
                        </m:r>
                      </m:e>
                    </m:d>
                  </m:oMath>
                </a14:m>
                <a:endParaRPr lang="en-US" sz="1900" b="0" dirty="0"/>
              </a:p>
              <a:p>
                <a:pPr lvl="1"/>
                <a:r>
                  <a:rPr lang="en-US" sz="1900" i="0" dirty="0"/>
                  <a:t>Binary outcome: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19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900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  <m:r>
                          <a:rPr lang="en-US" sz="1900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1900" b="0" i="1" smtClean="0">
                            <a:latin typeface="Cambria Math" panose="02040503050406030204" pitchFamily="18" charset="0"/>
                          </a:rPr>
                          <m:t>𝑌</m:t>
                        </m:r>
                        <m:r>
                          <a:rPr lang="en-US" sz="1900" b="0" i="1" smtClean="0">
                            <a:latin typeface="Cambria Math" panose="02040503050406030204" pitchFamily="18" charset="0"/>
                          </a:rPr>
                          <m:t>=1 </m:t>
                        </m:r>
                        <m:r>
                          <a:rPr lang="en-US" sz="1900" b="0" i="1" smtClean="0">
                            <a:latin typeface="Cambria Math" panose="02040503050406030204" pitchFamily="18" charset="0"/>
                          </a:rPr>
                          <m:t>𝑢𝑛𝑑𝑒𝑟</m:t>
                        </m:r>
                        <m:r>
                          <a:rPr lang="en-US" sz="19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1900" b="0" i="1" smtClean="0">
                            <a:latin typeface="Cambria Math" panose="02040503050406030204" pitchFamily="18" charset="0"/>
                          </a:rPr>
                          <m:t>𝑡𝑟𝑒𝑎𝑡𝑚𝑒𝑛𝑡</m:t>
                        </m:r>
                        <m:r>
                          <a:rPr lang="en-US" sz="19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1900" b="0" i="1" smtClean="0">
                            <a:latin typeface="Cambria Math" panose="02040503050406030204" pitchFamily="18" charset="0"/>
                          </a:rPr>
                          <m:t>𝑐𝑜𝑛𝑑𝑖𝑡𝑖𝑜𝑛</m:t>
                        </m:r>
                        <m:r>
                          <a:rPr lang="en-US" sz="1900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num>
                      <m:den>
                        <m:r>
                          <a:rPr lang="en-US" sz="1900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  <m:r>
                          <a:rPr lang="en-US" sz="1900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1900" b="0" i="1" smtClean="0">
                            <a:latin typeface="Cambria Math" panose="02040503050406030204" pitchFamily="18" charset="0"/>
                          </a:rPr>
                          <m:t>𝑌</m:t>
                        </m:r>
                        <m:r>
                          <a:rPr lang="en-US" sz="1900" b="0" i="1" smtClean="0">
                            <a:latin typeface="Cambria Math" panose="02040503050406030204" pitchFamily="18" charset="0"/>
                          </a:rPr>
                          <m:t>=1 </m:t>
                        </m:r>
                        <m:r>
                          <a:rPr lang="en-US" sz="1900" b="0" i="1" smtClean="0">
                            <a:latin typeface="Cambria Math" panose="02040503050406030204" pitchFamily="18" charset="0"/>
                          </a:rPr>
                          <m:t>𝑢𝑛𝑑𝑒𝑟</m:t>
                        </m:r>
                        <m:r>
                          <a:rPr lang="en-US" sz="19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1900" b="0" i="1" smtClean="0">
                            <a:latin typeface="Cambria Math" panose="02040503050406030204" pitchFamily="18" charset="0"/>
                          </a:rPr>
                          <m:t>𝑐𝑜𝑛𝑡𝑟𝑜𝑙</m:t>
                        </m:r>
                        <m:r>
                          <a:rPr lang="en-US" sz="19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1900" b="0" i="1" smtClean="0">
                            <a:latin typeface="Cambria Math" panose="02040503050406030204" pitchFamily="18" charset="0"/>
                          </a:rPr>
                          <m:t>𝑐𝑜𝑛𝑑𝑖𝑡𝑖𝑜𝑛</m:t>
                        </m:r>
                        <m:r>
                          <a:rPr lang="en-US" sz="1900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den>
                    </m:f>
                  </m:oMath>
                </a14:m>
                <a:endParaRPr lang="en-US" sz="1900" i="0" dirty="0"/>
              </a:p>
              <a:p>
                <a:pPr lvl="1"/>
                <a:endParaRPr lang="en-US" sz="1900" i="0" dirty="0"/>
              </a:p>
              <a:p>
                <a:pPr lvl="1"/>
                <a:endParaRPr lang="en-US" i="0" dirty="0"/>
              </a:p>
              <a:p>
                <a:pPr marL="530352" lvl="1" indent="0">
                  <a:buNone/>
                </a:pPr>
                <a:endParaRPr lang="en-US" i="0" dirty="0"/>
              </a:p>
              <a:p>
                <a:pPr lvl="1"/>
                <a:endParaRPr lang="en-US" i="0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19039FE-5EA9-48D4-B257-CCA2D0D1ED6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571" t="-13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2940124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7DE909-799D-45AE-B69B-5F940889D4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RCTs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67B8512-FE70-4644-B087-ED6D0417B18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May lack generalizability</a:t>
            </a:r>
          </a:p>
          <a:p>
            <a:pPr lvl="1"/>
            <a:r>
              <a:rPr lang="en-US" dirty="0"/>
              <a:t>RCTs are often conducted in highly controlled environment that do not resemble any real-life circumstances. </a:t>
            </a:r>
          </a:p>
          <a:p>
            <a:r>
              <a:rPr lang="en-US" dirty="0"/>
              <a:t>Not always feasible, particularly regarding questions of harm</a:t>
            </a:r>
          </a:p>
          <a:p>
            <a:pPr lvl="1"/>
            <a:r>
              <a:rPr lang="en-US" dirty="0"/>
              <a:t>Does smoking cause cancer?</a:t>
            </a:r>
          </a:p>
          <a:p>
            <a:pPr lvl="1"/>
            <a:r>
              <a:rPr lang="en-US" dirty="0"/>
              <a:t>Does cannabis use cause psychosis?</a:t>
            </a:r>
          </a:p>
          <a:p>
            <a:r>
              <a:rPr lang="en-US" dirty="0"/>
              <a:t>Not suitable for studying sustained exposure over a long period of time and long-term outcome</a:t>
            </a:r>
          </a:p>
          <a:p>
            <a:pPr lvl="1"/>
            <a:r>
              <a:rPr lang="en-US" dirty="0"/>
              <a:t>Does daily smoking over 10 years cause cancer?</a:t>
            </a:r>
          </a:p>
          <a:p>
            <a:pPr lvl="1"/>
            <a:r>
              <a:rPr lang="en-US" dirty="0"/>
              <a:t>Does heavy cannabis use during adolescence increase risk of psychosis in mid-adulthood?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913555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2DDA04-5694-4606-BE7C-8C826556AA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Observational study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C5428B3-0513-4CF4-9F0F-371B6772EA1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Provides “real world evidence”</a:t>
            </a:r>
          </a:p>
          <a:p>
            <a:pPr lvl="1"/>
            <a:r>
              <a:rPr lang="en-US" dirty="0"/>
              <a:t>Cancer outcome among smokers and non-smokers</a:t>
            </a:r>
          </a:p>
          <a:p>
            <a:pPr lvl="1"/>
            <a:r>
              <a:rPr lang="en-US" dirty="0"/>
              <a:t>Psychosis among cannabis users and non-users</a:t>
            </a:r>
          </a:p>
          <a:p>
            <a:r>
              <a:rPr lang="en-US" dirty="0"/>
              <a:t>Biggest threat for causal inference</a:t>
            </a:r>
          </a:p>
          <a:p>
            <a:pPr lvl="1"/>
            <a:r>
              <a:rPr lang="en-US" dirty="0"/>
              <a:t>Confounding</a:t>
            </a:r>
          </a:p>
          <a:p>
            <a:pPr lvl="1"/>
            <a:r>
              <a:rPr lang="en-US" dirty="0"/>
              <a:t>Systematic difference between those who were under “treatment” condition (i.e. smoking and using cannabis) and “control” condition</a:t>
            </a:r>
          </a:p>
          <a:p>
            <a:pPr lvl="1"/>
            <a:r>
              <a:rPr lang="en-US" dirty="0"/>
              <a:t>E.g. factors that predisposed individual to unhealthy habits that lead to smoking and long-term adverse health outcome (e.g. Socioeconomic disadvantage?)</a:t>
            </a:r>
          </a:p>
        </p:txBody>
      </p:sp>
    </p:spTree>
    <p:extLst>
      <p:ext uri="{BB962C8B-B14F-4D97-AF65-F5344CB8AC3E}">
        <p14:creationId xmlns:p14="http://schemas.microsoft.com/office/powerpoint/2010/main" val="331897038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315C75-8CFD-4751-A81F-9B69C83C87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Inverse Probability Treatment Weighting (IPTW)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B16893B-E37C-4B10-BD66-1DE8D9A567F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Emulate a RCT where confounding factors are balanced between treatment and control condition in a pseudo-population created by “treatment weight”</a:t>
            </a:r>
          </a:p>
          <a:p>
            <a:pPr lvl="1"/>
            <a:r>
              <a:rPr lang="en-US" dirty="0"/>
              <a:t>In a RCT, all potential confounding factors are balanced between treatment and control condition due to randomization.</a:t>
            </a:r>
          </a:p>
          <a:p>
            <a:r>
              <a:rPr lang="en-US" dirty="0"/>
              <a:t>Two steps</a:t>
            </a:r>
          </a:p>
          <a:p>
            <a:pPr lvl="1"/>
            <a:r>
              <a:rPr lang="en-US" i="0" dirty="0"/>
              <a:t>Estimate the probability of receiving/not receiving treatment and calculate the weight for each participant</a:t>
            </a:r>
          </a:p>
          <a:p>
            <a:pPr lvl="1"/>
            <a:r>
              <a:rPr lang="en-US" i="0" dirty="0"/>
              <a:t>The weighted sample can now be </a:t>
            </a:r>
            <a:r>
              <a:rPr lang="en-US" i="0" dirty="0" err="1"/>
              <a:t>analysed</a:t>
            </a:r>
            <a:r>
              <a:rPr lang="en-US" i="0" dirty="0"/>
              <a:t> as if the data is from a RCT.</a:t>
            </a:r>
          </a:p>
          <a:p>
            <a:pPr lvl="2"/>
            <a:r>
              <a:rPr lang="en-US" dirty="0"/>
              <a:t>Only very simple analysis (e.g. t-test) is needed.</a:t>
            </a:r>
            <a:endParaRPr lang="en-US" i="0" dirty="0"/>
          </a:p>
        </p:txBody>
      </p:sp>
    </p:spTree>
    <p:extLst>
      <p:ext uri="{BB962C8B-B14F-4D97-AF65-F5344CB8AC3E}">
        <p14:creationId xmlns:p14="http://schemas.microsoft.com/office/powerpoint/2010/main" val="52981287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F0DD88-6DDC-46A9-A518-882308762B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Single time point study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E67FF7-2E29-4B38-BBDF-C5EFCCEB064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Scenario</a:t>
            </a:r>
            <a:endParaRPr lang="en-US" dirty="0"/>
          </a:p>
          <a:p>
            <a:pPr lvl="1"/>
            <a:r>
              <a:rPr lang="en-US" dirty="0">
                <a:solidFill>
                  <a:schemeClr val="tx1"/>
                </a:solidFill>
              </a:rPr>
              <a:t>Research question: Does adolescent cannabis use (exposure) cause use of other illicit drug use in adulthood (outcome)?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Gateway effect?</a:t>
            </a:r>
          </a:p>
          <a:p>
            <a:pPr lvl="1"/>
            <a:r>
              <a:rPr lang="en-US" dirty="0"/>
              <a:t>Sex is a potential confounder</a:t>
            </a:r>
          </a:p>
          <a:p>
            <a:pPr lvl="2"/>
            <a:r>
              <a:rPr lang="en-US" dirty="0"/>
              <a:t>Females are less likely to use cannabis during adolescence, and less likely to use illicit substance in adulthood</a:t>
            </a:r>
          </a:p>
        </p:txBody>
      </p:sp>
    </p:spTree>
    <p:extLst>
      <p:ext uri="{BB962C8B-B14F-4D97-AF65-F5344CB8AC3E}">
        <p14:creationId xmlns:p14="http://schemas.microsoft.com/office/powerpoint/2010/main" val="166191270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F0DD88-6DDC-46A9-A518-882308762B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Single time point study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E67FF7-2E29-4B38-BBDF-C5EFCCEB064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Research question: Does adolescent cannabis use (exposure) cause use of other illicit drug in adulthood (outcome)?</a:t>
            </a:r>
          </a:p>
          <a:p>
            <a:r>
              <a:rPr lang="en-US" dirty="0">
                <a:solidFill>
                  <a:srgbClr val="FF0000"/>
                </a:solidFill>
              </a:rPr>
              <a:t>Females are less likely to use cannabis during adolescence, and also less likely to use illicit substance in adulthood</a:t>
            </a:r>
          </a:p>
          <a:p>
            <a:pPr lvl="1"/>
            <a:r>
              <a:rPr lang="en-US" dirty="0"/>
              <a:t>For the “treatment” group (those who used cannabis), there is a lower proportion of female</a:t>
            </a:r>
          </a:p>
          <a:p>
            <a:pPr lvl="1"/>
            <a:r>
              <a:rPr lang="en-US" dirty="0"/>
              <a:t>Original unweighted data</a:t>
            </a:r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C72C4326-299E-4263-B14C-AC31D292E2D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52797310"/>
              </p:ext>
            </p:extLst>
          </p:nvPr>
        </p:nvGraphicFramePr>
        <p:xfrm>
          <a:off x="1875995" y="4847988"/>
          <a:ext cx="7344696" cy="126571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560384">
                  <a:extLst>
                    <a:ext uri="{9D8B030D-6E8A-4147-A177-3AD203B41FA5}">
                      <a16:colId xmlns:a16="http://schemas.microsoft.com/office/drawing/2014/main" val="2944475079"/>
                    </a:ext>
                  </a:extLst>
                </a:gridCol>
                <a:gridCol w="1743254">
                  <a:extLst>
                    <a:ext uri="{9D8B030D-6E8A-4147-A177-3AD203B41FA5}">
                      <a16:colId xmlns:a16="http://schemas.microsoft.com/office/drawing/2014/main" val="65401044"/>
                    </a:ext>
                  </a:extLst>
                </a:gridCol>
                <a:gridCol w="738846">
                  <a:extLst>
                    <a:ext uri="{9D8B030D-6E8A-4147-A177-3AD203B41FA5}">
                      <a16:colId xmlns:a16="http://schemas.microsoft.com/office/drawing/2014/main" val="2759876511"/>
                    </a:ext>
                  </a:extLst>
                </a:gridCol>
                <a:gridCol w="631412">
                  <a:extLst>
                    <a:ext uri="{9D8B030D-6E8A-4147-A177-3AD203B41FA5}">
                      <a16:colId xmlns:a16="http://schemas.microsoft.com/office/drawing/2014/main" val="3631591708"/>
                    </a:ext>
                  </a:extLst>
                </a:gridCol>
                <a:gridCol w="805594">
                  <a:extLst>
                    <a:ext uri="{9D8B030D-6E8A-4147-A177-3AD203B41FA5}">
                      <a16:colId xmlns:a16="http://schemas.microsoft.com/office/drawing/2014/main" val="766179229"/>
                    </a:ext>
                  </a:extLst>
                </a:gridCol>
                <a:gridCol w="1865206">
                  <a:extLst>
                    <a:ext uri="{9D8B030D-6E8A-4147-A177-3AD203B41FA5}">
                      <a16:colId xmlns:a16="http://schemas.microsoft.com/office/drawing/2014/main" val="3495386736"/>
                    </a:ext>
                  </a:extLst>
                </a:gridCol>
              </a:tblGrid>
              <a:tr h="171864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>
                          <a:effectLst/>
                        </a:rPr>
                        <a:t> 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302" marR="9302" marT="930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>
                          <a:effectLst/>
                        </a:rPr>
                        <a:t> 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302" marR="9302" marT="9302" marB="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600" u="none" strike="noStrike">
                          <a:effectLst/>
                        </a:rPr>
                        <a:t>Male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02" marR="9302" marT="930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>
                          <a:effectLst/>
                        </a:rPr>
                        <a:t> 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302" marR="9302" marT="9302" marB="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600" u="none" strike="noStrike">
                          <a:effectLst/>
                        </a:rPr>
                        <a:t>Female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02" marR="9302" marT="930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>
                          <a:effectLst/>
                        </a:rPr>
                        <a:t> 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302" marR="9302" marT="9302" marB="0" anchor="b"/>
                </a:tc>
                <a:extLst>
                  <a:ext uri="{0D108BD9-81ED-4DB2-BD59-A6C34878D82A}">
                    <a16:rowId xmlns:a16="http://schemas.microsoft.com/office/drawing/2014/main" val="1126399349"/>
                  </a:ext>
                </a:extLst>
              </a:tr>
              <a:tr h="101324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600" u="none" strike="noStrike" dirty="0">
                          <a:effectLst/>
                        </a:rPr>
                        <a:t> 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Franklin Gothic Book" panose="020B0503020102020204" pitchFamily="34" charset="0"/>
                      </a:endParaRPr>
                    </a:p>
                  </a:txBody>
                  <a:tcPr marL="9302" marR="9302" marT="9302" marB="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600" u="none" strike="noStrike" dirty="0">
                          <a:effectLst/>
                        </a:rPr>
                        <a:t> 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Franklin Gothic Book" panose="020B0503020102020204" pitchFamily="34" charset="0"/>
                      </a:endParaRPr>
                    </a:p>
                  </a:txBody>
                  <a:tcPr marL="9302" marR="9302" marT="9302" marB="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600" u="none" strike="noStrike" dirty="0">
                          <a:effectLst/>
                        </a:rPr>
                        <a:t>N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Franklin Gothic Book" panose="020B0503020102020204" pitchFamily="34" charset="0"/>
                      </a:endParaRPr>
                    </a:p>
                  </a:txBody>
                  <a:tcPr marL="9302" marR="9302" marT="9302" marB="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600" u="none" strike="noStrike" dirty="0">
                          <a:effectLst/>
                        </a:rPr>
                        <a:t>%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Franklin Gothic Book" panose="020B0503020102020204" pitchFamily="34" charset="0"/>
                      </a:endParaRPr>
                    </a:p>
                  </a:txBody>
                  <a:tcPr marL="9302" marR="9302" marT="9302" marB="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600" u="none" strike="noStrike">
                          <a:effectLst/>
                        </a:rPr>
                        <a:t>N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Franklin Gothic Book" panose="020B0503020102020204" pitchFamily="34" charset="0"/>
                      </a:endParaRPr>
                    </a:p>
                  </a:txBody>
                  <a:tcPr marL="9302" marR="9302" marT="9302" marB="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600" u="none" strike="noStrike" dirty="0">
                          <a:effectLst/>
                        </a:rPr>
                        <a:t>%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Franklin Gothic Book" panose="020B0503020102020204" pitchFamily="34" charset="0"/>
                      </a:endParaRPr>
                    </a:p>
                  </a:txBody>
                  <a:tcPr marL="9302" marR="9302" marT="9302" marB="0" anchor="b"/>
                </a:tc>
                <a:extLst>
                  <a:ext uri="{0D108BD9-81ED-4DB2-BD59-A6C34878D82A}">
                    <a16:rowId xmlns:a16="http://schemas.microsoft.com/office/drawing/2014/main" val="3038470291"/>
                  </a:ext>
                </a:extLst>
              </a:tr>
              <a:tr h="101324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600" u="none" strike="noStrike" dirty="0">
                          <a:effectLst/>
                        </a:rPr>
                        <a:t>Cannabis use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Franklin Gothic Book" panose="020B0503020102020204" pitchFamily="34" charset="0"/>
                      </a:endParaRPr>
                    </a:p>
                  </a:txBody>
                  <a:tcPr marL="9302" marR="9302" marT="9302" marB="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600" u="none" strike="noStrike" dirty="0">
                          <a:effectLst/>
                        </a:rPr>
                        <a:t>No (control)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Franklin Gothic Book" panose="020B0503020102020204" pitchFamily="34" charset="0"/>
                      </a:endParaRPr>
                    </a:p>
                  </a:txBody>
                  <a:tcPr marL="9302" marR="9302" marT="9302" marB="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600" u="none" strike="noStrike" dirty="0">
                          <a:effectLst/>
                        </a:rPr>
                        <a:t>192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02" marR="9302" marT="9302" marB="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600" u="none" strike="noStrike" dirty="0">
                          <a:effectLst/>
                        </a:rPr>
                        <a:t>54%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02" marR="9302" marT="9302" marB="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600" u="none" strike="noStrike" dirty="0">
                          <a:effectLst/>
                        </a:rPr>
                        <a:t>162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02" marR="9302" marT="9302" marB="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600" u="none" strike="noStrike">
                          <a:solidFill>
                            <a:srgbClr val="FF0000"/>
                          </a:solidFill>
                          <a:effectLst/>
                        </a:rPr>
                        <a:t>46%</a:t>
                      </a:r>
                      <a:endParaRPr lang="en-US" sz="1600" b="0" i="0" u="none" strike="noStrike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02" marR="9302" marT="9302" marB="0" anchor="b"/>
                </a:tc>
                <a:extLst>
                  <a:ext uri="{0D108BD9-81ED-4DB2-BD59-A6C34878D82A}">
                    <a16:rowId xmlns:a16="http://schemas.microsoft.com/office/drawing/2014/main" val="4279230211"/>
                  </a:ext>
                </a:extLst>
              </a:tr>
              <a:tr h="101324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600" u="none" strike="noStrike">
                          <a:effectLst/>
                        </a:rPr>
                        <a:t> 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Franklin Gothic Book" panose="020B0503020102020204" pitchFamily="34" charset="0"/>
                      </a:endParaRPr>
                    </a:p>
                  </a:txBody>
                  <a:tcPr marL="9302" marR="9302" marT="9302" marB="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600" u="none" strike="noStrike" dirty="0">
                          <a:effectLst/>
                        </a:rPr>
                        <a:t>Yes (“treatment”)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Franklin Gothic Book" panose="020B0503020102020204" pitchFamily="34" charset="0"/>
                      </a:endParaRPr>
                    </a:p>
                  </a:txBody>
                  <a:tcPr marL="9302" marR="9302" marT="9302" marB="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600" u="none" strike="noStrike" dirty="0">
                          <a:effectLst/>
                        </a:rPr>
                        <a:t>29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02" marR="9302" marT="9302" marB="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600" u="none" strike="noStrike" dirty="0">
                          <a:effectLst/>
                        </a:rPr>
                        <a:t>63%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02" marR="9302" marT="9302" marB="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600" u="none" strike="noStrike" dirty="0">
                          <a:effectLst/>
                        </a:rPr>
                        <a:t>17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02" marR="9302" marT="9302" marB="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6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37%</a:t>
                      </a:r>
                      <a:endParaRPr lang="en-US" sz="1600" b="0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02" marR="9302" marT="9302" marB="0" anchor="b"/>
                </a:tc>
                <a:extLst>
                  <a:ext uri="{0D108BD9-81ED-4DB2-BD59-A6C34878D82A}">
                    <a16:rowId xmlns:a16="http://schemas.microsoft.com/office/drawing/2014/main" val="1154321916"/>
                  </a:ext>
                </a:extLst>
              </a:tr>
              <a:tr h="171864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600" u="none" strike="noStrike">
                          <a:effectLst/>
                        </a:rPr>
                        <a:t>Overall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02" marR="9302" marT="930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>
                          <a:effectLst/>
                        </a:rPr>
                        <a:t> 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302" marR="9302" marT="9302" marB="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600" u="none" strike="noStrike">
                          <a:effectLst/>
                        </a:rPr>
                        <a:t>221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02" marR="9302" marT="9302" marB="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600" u="none" strike="noStrike" dirty="0">
                          <a:effectLst/>
                        </a:rPr>
                        <a:t>55%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02" marR="9302" marT="9302" marB="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600" u="none" strike="noStrike" dirty="0">
                          <a:effectLst/>
                        </a:rPr>
                        <a:t>179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02" marR="9302" marT="9302" marB="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600" u="none" strike="noStrike" dirty="0">
                          <a:effectLst/>
                        </a:rPr>
                        <a:t>45%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02" marR="9302" marT="9302" marB="0" anchor="b"/>
                </a:tc>
                <a:extLst>
                  <a:ext uri="{0D108BD9-81ED-4DB2-BD59-A6C34878D82A}">
                    <a16:rowId xmlns:a16="http://schemas.microsoft.com/office/drawing/2014/main" val="285796220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288210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44E873-2340-4A09-AF84-983F96FF8E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Disclaimer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A237B68-4087-44BE-B2B7-3D81C366D45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614047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D9F6E1-C0C5-442E-9BE3-9B13420ECA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Single time point study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7CA446E-5A92-48A1-9619-D75F652283A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rgbClr val="FF0000"/>
                </a:solidFill>
              </a:rPr>
              <a:t>Females are less likely to use cannabis during adolescence, and also less likely to use illicit substance in adulthood</a:t>
            </a:r>
            <a:endParaRPr lang="en-US" dirty="0"/>
          </a:p>
          <a:p>
            <a:r>
              <a:rPr lang="en-US" dirty="0"/>
              <a:t>Even adolescent cannabis use does not cause future illicit drug use, individual in the control group (no cannabis use) will be less likely to use illicit substance</a:t>
            </a:r>
          </a:p>
          <a:p>
            <a:pPr lvl="1"/>
            <a:r>
              <a:rPr lang="en-US" dirty="0"/>
              <a:t>There is likely to be an observed association between cannabis use and illicit drug use, even cannabis does not cause future illicit drug use.  </a:t>
            </a:r>
          </a:p>
          <a:p>
            <a:endParaRPr lang="en-US" dirty="0"/>
          </a:p>
          <a:p>
            <a:endParaRPr lang="en-US" dirty="0"/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31F786B4-294F-4073-AFB5-1C9D2B6A0CE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87866261"/>
              </p:ext>
            </p:extLst>
          </p:nvPr>
        </p:nvGraphicFramePr>
        <p:xfrm>
          <a:off x="1899592" y="4529423"/>
          <a:ext cx="7344696" cy="126571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560384">
                  <a:extLst>
                    <a:ext uri="{9D8B030D-6E8A-4147-A177-3AD203B41FA5}">
                      <a16:colId xmlns:a16="http://schemas.microsoft.com/office/drawing/2014/main" val="2944475079"/>
                    </a:ext>
                  </a:extLst>
                </a:gridCol>
                <a:gridCol w="1743254">
                  <a:extLst>
                    <a:ext uri="{9D8B030D-6E8A-4147-A177-3AD203B41FA5}">
                      <a16:colId xmlns:a16="http://schemas.microsoft.com/office/drawing/2014/main" val="65401044"/>
                    </a:ext>
                  </a:extLst>
                </a:gridCol>
                <a:gridCol w="738846">
                  <a:extLst>
                    <a:ext uri="{9D8B030D-6E8A-4147-A177-3AD203B41FA5}">
                      <a16:colId xmlns:a16="http://schemas.microsoft.com/office/drawing/2014/main" val="2759876511"/>
                    </a:ext>
                  </a:extLst>
                </a:gridCol>
                <a:gridCol w="631412">
                  <a:extLst>
                    <a:ext uri="{9D8B030D-6E8A-4147-A177-3AD203B41FA5}">
                      <a16:colId xmlns:a16="http://schemas.microsoft.com/office/drawing/2014/main" val="3631591708"/>
                    </a:ext>
                  </a:extLst>
                </a:gridCol>
                <a:gridCol w="805594">
                  <a:extLst>
                    <a:ext uri="{9D8B030D-6E8A-4147-A177-3AD203B41FA5}">
                      <a16:colId xmlns:a16="http://schemas.microsoft.com/office/drawing/2014/main" val="766179229"/>
                    </a:ext>
                  </a:extLst>
                </a:gridCol>
                <a:gridCol w="1865206">
                  <a:extLst>
                    <a:ext uri="{9D8B030D-6E8A-4147-A177-3AD203B41FA5}">
                      <a16:colId xmlns:a16="http://schemas.microsoft.com/office/drawing/2014/main" val="3495386736"/>
                    </a:ext>
                  </a:extLst>
                </a:gridCol>
              </a:tblGrid>
              <a:tr h="171864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>
                          <a:effectLst/>
                        </a:rPr>
                        <a:t> 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302" marR="9302" marT="930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>
                          <a:effectLst/>
                        </a:rPr>
                        <a:t> 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302" marR="9302" marT="9302" marB="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600" u="none" strike="noStrike">
                          <a:effectLst/>
                        </a:rPr>
                        <a:t>Male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02" marR="9302" marT="930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>
                          <a:effectLst/>
                        </a:rPr>
                        <a:t> 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302" marR="9302" marT="9302" marB="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600" u="none" strike="noStrike">
                          <a:effectLst/>
                        </a:rPr>
                        <a:t>Female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02" marR="9302" marT="930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>
                          <a:effectLst/>
                        </a:rPr>
                        <a:t> 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302" marR="9302" marT="9302" marB="0" anchor="b"/>
                </a:tc>
                <a:extLst>
                  <a:ext uri="{0D108BD9-81ED-4DB2-BD59-A6C34878D82A}">
                    <a16:rowId xmlns:a16="http://schemas.microsoft.com/office/drawing/2014/main" val="1126399349"/>
                  </a:ext>
                </a:extLst>
              </a:tr>
              <a:tr h="101324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600" u="none" strike="noStrike" dirty="0">
                          <a:effectLst/>
                        </a:rPr>
                        <a:t> 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Franklin Gothic Book" panose="020B0503020102020204" pitchFamily="34" charset="0"/>
                      </a:endParaRPr>
                    </a:p>
                  </a:txBody>
                  <a:tcPr marL="9302" marR="9302" marT="9302" marB="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600" u="none" strike="noStrike" dirty="0">
                          <a:effectLst/>
                        </a:rPr>
                        <a:t> 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Franklin Gothic Book" panose="020B0503020102020204" pitchFamily="34" charset="0"/>
                      </a:endParaRPr>
                    </a:p>
                  </a:txBody>
                  <a:tcPr marL="9302" marR="9302" marT="9302" marB="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600" u="none" strike="noStrike">
                          <a:effectLst/>
                        </a:rPr>
                        <a:t>N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Franklin Gothic Book" panose="020B0503020102020204" pitchFamily="34" charset="0"/>
                      </a:endParaRPr>
                    </a:p>
                  </a:txBody>
                  <a:tcPr marL="9302" marR="9302" marT="9302" marB="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600" u="none" strike="noStrike">
                          <a:effectLst/>
                        </a:rPr>
                        <a:t>%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Franklin Gothic Book" panose="020B0503020102020204" pitchFamily="34" charset="0"/>
                      </a:endParaRPr>
                    </a:p>
                  </a:txBody>
                  <a:tcPr marL="9302" marR="9302" marT="9302" marB="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600" u="none" strike="noStrike">
                          <a:effectLst/>
                        </a:rPr>
                        <a:t>N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Franklin Gothic Book" panose="020B0503020102020204" pitchFamily="34" charset="0"/>
                      </a:endParaRPr>
                    </a:p>
                  </a:txBody>
                  <a:tcPr marL="9302" marR="9302" marT="9302" marB="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600" u="none" strike="noStrike" dirty="0">
                          <a:effectLst/>
                        </a:rPr>
                        <a:t>%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Franklin Gothic Book" panose="020B0503020102020204" pitchFamily="34" charset="0"/>
                      </a:endParaRPr>
                    </a:p>
                  </a:txBody>
                  <a:tcPr marL="9302" marR="9302" marT="9302" marB="0" anchor="b"/>
                </a:tc>
                <a:extLst>
                  <a:ext uri="{0D108BD9-81ED-4DB2-BD59-A6C34878D82A}">
                    <a16:rowId xmlns:a16="http://schemas.microsoft.com/office/drawing/2014/main" val="3038470291"/>
                  </a:ext>
                </a:extLst>
              </a:tr>
              <a:tr h="101324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600" u="none" strike="noStrike" dirty="0">
                          <a:effectLst/>
                        </a:rPr>
                        <a:t>Cannabis use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Franklin Gothic Book" panose="020B0503020102020204" pitchFamily="34" charset="0"/>
                      </a:endParaRPr>
                    </a:p>
                  </a:txBody>
                  <a:tcPr marL="9302" marR="9302" marT="9302" marB="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600" u="none" strike="noStrike" dirty="0">
                          <a:effectLst/>
                        </a:rPr>
                        <a:t>No (control)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Franklin Gothic Book" panose="020B0503020102020204" pitchFamily="34" charset="0"/>
                      </a:endParaRPr>
                    </a:p>
                  </a:txBody>
                  <a:tcPr marL="9302" marR="9302" marT="9302" marB="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600" u="none" strike="noStrike" dirty="0">
                          <a:effectLst/>
                        </a:rPr>
                        <a:t>192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02" marR="9302" marT="9302" marB="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600" u="none" strike="noStrike" dirty="0">
                          <a:effectLst/>
                        </a:rPr>
                        <a:t>54%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02" marR="9302" marT="9302" marB="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600" u="none" strike="noStrike" dirty="0">
                          <a:effectLst/>
                        </a:rPr>
                        <a:t>162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02" marR="9302" marT="9302" marB="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600" u="none" strike="noStrike">
                          <a:solidFill>
                            <a:srgbClr val="FF0000"/>
                          </a:solidFill>
                          <a:effectLst/>
                        </a:rPr>
                        <a:t>46%</a:t>
                      </a:r>
                      <a:endParaRPr lang="en-US" sz="1600" b="0" i="0" u="none" strike="noStrike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02" marR="9302" marT="9302" marB="0" anchor="b"/>
                </a:tc>
                <a:extLst>
                  <a:ext uri="{0D108BD9-81ED-4DB2-BD59-A6C34878D82A}">
                    <a16:rowId xmlns:a16="http://schemas.microsoft.com/office/drawing/2014/main" val="4279230211"/>
                  </a:ext>
                </a:extLst>
              </a:tr>
              <a:tr h="101324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600" u="none" strike="noStrike">
                          <a:effectLst/>
                        </a:rPr>
                        <a:t> 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Franklin Gothic Book" panose="020B0503020102020204" pitchFamily="34" charset="0"/>
                      </a:endParaRPr>
                    </a:p>
                  </a:txBody>
                  <a:tcPr marL="9302" marR="9302" marT="9302" marB="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600" u="none" strike="noStrike" dirty="0">
                          <a:effectLst/>
                        </a:rPr>
                        <a:t>Yes (“treatment”)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Franklin Gothic Book" panose="020B0503020102020204" pitchFamily="34" charset="0"/>
                      </a:endParaRPr>
                    </a:p>
                  </a:txBody>
                  <a:tcPr marL="9302" marR="9302" marT="9302" marB="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600" u="none" strike="noStrike" dirty="0">
                          <a:effectLst/>
                        </a:rPr>
                        <a:t>29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02" marR="9302" marT="9302" marB="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600" u="none" strike="noStrike" dirty="0">
                          <a:effectLst/>
                        </a:rPr>
                        <a:t>63%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02" marR="9302" marT="9302" marB="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600" u="none" strike="noStrike" dirty="0">
                          <a:effectLst/>
                        </a:rPr>
                        <a:t>17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02" marR="9302" marT="9302" marB="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6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37%</a:t>
                      </a:r>
                      <a:endParaRPr lang="en-US" sz="1600" b="0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02" marR="9302" marT="9302" marB="0" anchor="b"/>
                </a:tc>
                <a:extLst>
                  <a:ext uri="{0D108BD9-81ED-4DB2-BD59-A6C34878D82A}">
                    <a16:rowId xmlns:a16="http://schemas.microsoft.com/office/drawing/2014/main" val="1154321916"/>
                  </a:ext>
                </a:extLst>
              </a:tr>
              <a:tr h="171864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600" u="none" strike="noStrike">
                          <a:effectLst/>
                        </a:rPr>
                        <a:t>Overall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02" marR="9302" marT="930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>
                          <a:effectLst/>
                        </a:rPr>
                        <a:t> 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302" marR="9302" marT="9302" marB="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600" u="none" strike="noStrike">
                          <a:effectLst/>
                        </a:rPr>
                        <a:t>221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02" marR="9302" marT="9302" marB="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600" u="none" strike="noStrike" dirty="0">
                          <a:effectLst/>
                        </a:rPr>
                        <a:t>55%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02" marR="9302" marT="9302" marB="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600" u="none" strike="noStrike" dirty="0">
                          <a:effectLst/>
                        </a:rPr>
                        <a:t>179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02" marR="9302" marT="9302" marB="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600" u="none" strike="noStrike" dirty="0">
                          <a:effectLst/>
                        </a:rPr>
                        <a:t>45%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02" marR="9302" marT="9302" marB="0" anchor="b"/>
                </a:tc>
                <a:extLst>
                  <a:ext uri="{0D108BD9-81ED-4DB2-BD59-A6C34878D82A}">
                    <a16:rowId xmlns:a16="http://schemas.microsoft.com/office/drawing/2014/main" val="285796220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7431490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D9F6E1-C0C5-442E-9BE3-9B13420ECA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Single time point study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7CA446E-5A92-48A1-9619-D75F652283A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Original unweighted data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Remove confounding</a:t>
            </a:r>
          </a:p>
          <a:p>
            <a:pPr lvl="1"/>
            <a:r>
              <a:rPr lang="en-US" dirty="0"/>
              <a:t>Apply IPTW to the data</a:t>
            </a:r>
          </a:p>
          <a:p>
            <a:pPr lvl="1"/>
            <a:r>
              <a:rPr lang="en-US" dirty="0"/>
              <a:t>Ensure the same sex ratio in the control and treatment condition </a:t>
            </a:r>
          </a:p>
          <a:p>
            <a:endParaRPr lang="en-US" dirty="0"/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31F786B4-294F-4073-AFB5-1C9D2B6A0CE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43642202"/>
              </p:ext>
            </p:extLst>
          </p:nvPr>
        </p:nvGraphicFramePr>
        <p:xfrm>
          <a:off x="1834699" y="2734674"/>
          <a:ext cx="7344696" cy="126571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560384">
                  <a:extLst>
                    <a:ext uri="{9D8B030D-6E8A-4147-A177-3AD203B41FA5}">
                      <a16:colId xmlns:a16="http://schemas.microsoft.com/office/drawing/2014/main" val="2944475079"/>
                    </a:ext>
                  </a:extLst>
                </a:gridCol>
                <a:gridCol w="1743254">
                  <a:extLst>
                    <a:ext uri="{9D8B030D-6E8A-4147-A177-3AD203B41FA5}">
                      <a16:colId xmlns:a16="http://schemas.microsoft.com/office/drawing/2014/main" val="65401044"/>
                    </a:ext>
                  </a:extLst>
                </a:gridCol>
                <a:gridCol w="738846">
                  <a:extLst>
                    <a:ext uri="{9D8B030D-6E8A-4147-A177-3AD203B41FA5}">
                      <a16:colId xmlns:a16="http://schemas.microsoft.com/office/drawing/2014/main" val="2759876511"/>
                    </a:ext>
                  </a:extLst>
                </a:gridCol>
                <a:gridCol w="631412">
                  <a:extLst>
                    <a:ext uri="{9D8B030D-6E8A-4147-A177-3AD203B41FA5}">
                      <a16:colId xmlns:a16="http://schemas.microsoft.com/office/drawing/2014/main" val="3631591708"/>
                    </a:ext>
                  </a:extLst>
                </a:gridCol>
                <a:gridCol w="805594">
                  <a:extLst>
                    <a:ext uri="{9D8B030D-6E8A-4147-A177-3AD203B41FA5}">
                      <a16:colId xmlns:a16="http://schemas.microsoft.com/office/drawing/2014/main" val="766179229"/>
                    </a:ext>
                  </a:extLst>
                </a:gridCol>
                <a:gridCol w="1865206">
                  <a:extLst>
                    <a:ext uri="{9D8B030D-6E8A-4147-A177-3AD203B41FA5}">
                      <a16:colId xmlns:a16="http://schemas.microsoft.com/office/drawing/2014/main" val="3495386736"/>
                    </a:ext>
                  </a:extLst>
                </a:gridCol>
              </a:tblGrid>
              <a:tr h="171864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>
                          <a:effectLst/>
                          <a:latin typeface="+mj-lt"/>
                          <a:cs typeface="Calibri" panose="020F0502020204030204" pitchFamily="34" charset="0"/>
                        </a:rPr>
                        <a:t> 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  <a:cs typeface="Calibri" panose="020F0502020204030204" pitchFamily="34" charset="0"/>
                      </a:endParaRPr>
                    </a:p>
                  </a:txBody>
                  <a:tcPr marL="9302" marR="9302" marT="930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>
                          <a:effectLst/>
                          <a:latin typeface="+mj-lt"/>
                          <a:cs typeface="Calibri" panose="020F0502020204030204" pitchFamily="34" charset="0"/>
                        </a:rPr>
                        <a:t> 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  <a:cs typeface="Calibri" panose="020F0502020204030204" pitchFamily="34" charset="0"/>
                      </a:endParaRPr>
                    </a:p>
                  </a:txBody>
                  <a:tcPr marL="9302" marR="9302" marT="9302" marB="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600" u="none" strike="noStrike" dirty="0">
                          <a:effectLst/>
                          <a:latin typeface="+mj-lt"/>
                          <a:cs typeface="Calibri" panose="020F0502020204030204" pitchFamily="34" charset="0"/>
                        </a:rPr>
                        <a:t>Male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  <a:cs typeface="Calibri" panose="020F0502020204030204" pitchFamily="34" charset="0"/>
                      </a:endParaRPr>
                    </a:p>
                  </a:txBody>
                  <a:tcPr marL="9302" marR="9302" marT="930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>
                          <a:effectLst/>
                          <a:latin typeface="+mj-lt"/>
                          <a:cs typeface="Calibri" panose="020F0502020204030204" pitchFamily="34" charset="0"/>
                        </a:rPr>
                        <a:t> 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  <a:cs typeface="Calibri" panose="020F0502020204030204" pitchFamily="34" charset="0"/>
                      </a:endParaRPr>
                    </a:p>
                  </a:txBody>
                  <a:tcPr marL="9302" marR="9302" marT="9302" marB="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600" u="none" strike="noStrike">
                          <a:effectLst/>
                          <a:latin typeface="+mj-lt"/>
                          <a:cs typeface="Calibri" panose="020F0502020204030204" pitchFamily="34" charset="0"/>
                        </a:rPr>
                        <a:t>Female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  <a:cs typeface="Calibri" panose="020F0502020204030204" pitchFamily="34" charset="0"/>
                      </a:endParaRPr>
                    </a:p>
                  </a:txBody>
                  <a:tcPr marL="9302" marR="9302" marT="930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>
                          <a:effectLst/>
                          <a:latin typeface="+mj-lt"/>
                          <a:cs typeface="Calibri" panose="020F0502020204030204" pitchFamily="34" charset="0"/>
                        </a:rPr>
                        <a:t> 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  <a:cs typeface="Calibri" panose="020F0502020204030204" pitchFamily="34" charset="0"/>
                      </a:endParaRPr>
                    </a:p>
                  </a:txBody>
                  <a:tcPr marL="9302" marR="9302" marT="9302" marB="0" anchor="b"/>
                </a:tc>
                <a:extLst>
                  <a:ext uri="{0D108BD9-81ED-4DB2-BD59-A6C34878D82A}">
                    <a16:rowId xmlns:a16="http://schemas.microsoft.com/office/drawing/2014/main" val="1126399349"/>
                  </a:ext>
                </a:extLst>
              </a:tr>
              <a:tr h="101324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600" u="none" strike="noStrike" dirty="0">
                          <a:effectLst/>
                          <a:latin typeface="+mj-lt"/>
                          <a:cs typeface="Calibri" panose="020F0502020204030204" pitchFamily="34" charset="0"/>
                        </a:rPr>
                        <a:t> 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  <a:cs typeface="Calibri" panose="020F0502020204030204" pitchFamily="34" charset="0"/>
                      </a:endParaRPr>
                    </a:p>
                  </a:txBody>
                  <a:tcPr marL="9302" marR="9302" marT="9302" marB="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600" u="none" strike="noStrike" dirty="0">
                          <a:effectLst/>
                          <a:latin typeface="+mj-lt"/>
                          <a:cs typeface="Calibri" panose="020F0502020204030204" pitchFamily="34" charset="0"/>
                        </a:rPr>
                        <a:t> 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  <a:cs typeface="Calibri" panose="020F0502020204030204" pitchFamily="34" charset="0"/>
                      </a:endParaRPr>
                    </a:p>
                  </a:txBody>
                  <a:tcPr marL="9302" marR="9302" marT="9302" marB="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600" u="none" strike="noStrike" dirty="0">
                          <a:effectLst/>
                          <a:latin typeface="+mj-lt"/>
                          <a:cs typeface="Calibri" panose="020F0502020204030204" pitchFamily="34" charset="0"/>
                        </a:rPr>
                        <a:t>N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  <a:cs typeface="Calibri" panose="020F0502020204030204" pitchFamily="34" charset="0"/>
                      </a:endParaRPr>
                    </a:p>
                  </a:txBody>
                  <a:tcPr marL="9302" marR="9302" marT="9302" marB="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600" u="none" strike="noStrike" dirty="0">
                          <a:effectLst/>
                          <a:latin typeface="+mj-lt"/>
                          <a:cs typeface="Calibri" panose="020F0502020204030204" pitchFamily="34" charset="0"/>
                        </a:rPr>
                        <a:t>%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  <a:cs typeface="Calibri" panose="020F0502020204030204" pitchFamily="34" charset="0"/>
                      </a:endParaRPr>
                    </a:p>
                  </a:txBody>
                  <a:tcPr marL="9302" marR="9302" marT="9302" marB="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600" u="none" strike="noStrike" dirty="0">
                          <a:effectLst/>
                          <a:latin typeface="+mj-lt"/>
                          <a:cs typeface="Calibri" panose="020F0502020204030204" pitchFamily="34" charset="0"/>
                        </a:rPr>
                        <a:t>N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  <a:cs typeface="Calibri" panose="020F0502020204030204" pitchFamily="34" charset="0"/>
                      </a:endParaRPr>
                    </a:p>
                  </a:txBody>
                  <a:tcPr marL="9302" marR="9302" marT="9302" marB="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600" u="none" strike="noStrike" dirty="0">
                          <a:effectLst/>
                          <a:latin typeface="+mj-lt"/>
                          <a:cs typeface="Calibri" panose="020F0502020204030204" pitchFamily="34" charset="0"/>
                        </a:rPr>
                        <a:t>%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  <a:cs typeface="Calibri" panose="020F0502020204030204" pitchFamily="34" charset="0"/>
                      </a:endParaRPr>
                    </a:p>
                  </a:txBody>
                  <a:tcPr marL="9302" marR="9302" marT="9302" marB="0" anchor="b"/>
                </a:tc>
                <a:extLst>
                  <a:ext uri="{0D108BD9-81ED-4DB2-BD59-A6C34878D82A}">
                    <a16:rowId xmlns:a16="http://schemas.microsoft.com/office/drawing/2014/main" val="3038470291"/>
                  </a:ext>
                </a:extLst>
              </a:tr>
              <a:tr h="101324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600" u="none" strike="noStrike" dirty="0">
                          <a:effectLst/>
                          <a:latin typeface="+mj-lt"/>
                          <a:cs typeface="Calibri" panose="020F0502020204030204" pitchFamily="34" charset="0"/>
                        </a:rPr>
                        <a:t>Cannabis use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  <a:cs typeface="Calibri" panose="020F0502020204030204" pitchFamily="34" charset="0"/>
                      </a:endParaRPr>
                    </a:p>
                  </a:txBody>
                  <a:tcPr marL="9302" marR="9302" marT="9302" marB="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600" u="none" strike="noStrike" dirty="0">
                          <a:effectLst/>
                          <a:latin typeface="+mj-lt"/>
                          <a:cs typeface="Calibri" panose="020F0502020204030204" pitchFamily="34" charset="0"/>
                        </a:rPr>
                        <a:t>No (control)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  <a:cs typeface="Calibri" panose="020F0502020204030204" pitchFamily="34" charset="0"/>
                      </a:endParaRPr>
                    </a:p>
                  </a:txBody>
                  <a:tcPr marL="9302" marR="9302" marT="9302" marB="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600" u="none" strike="noStrike" dirty="0">
                          <a:solidFill>
                            <a:srgbClr val="00B050"/>
                          </a:solidFill>
                          <a:effectLst/>
                          <a:latin typeface="+mj-lt"/>
                          <a:cs typeface="Calibri" panose="020F0502020204030204" pitchFamily="34" charset="0"/>
                        </a:rPr>
                        <a:t>192 ↑</a:t>
                      </a:r>
                      <a:endParaRPr lang="en-US" sz="1600" b="0" i="0" u="none" strike="noStrike" dirty="0">
                        <a:solidFill>
                          <a:srgbClr val="00B050"/>
                        </a:solidFill>
                        <a:effectLst/>
                        <a:latin typeface="+mj-lt"/>
                        <a:cs typeface="Calibri" panose="020F0502020204030204" pitchFamily="34" charset="0"/>
                      </a:endParaRPr>
                    </a:p>
                  </a:txBody>
                  <a:tcPr marL="9302" marR="9302" marT="9302" marB="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600" u="none" strike="noStrike" dirty="0">
                          <a:effectLst/>
                          <a:latin typeface="+mj-lt"/>
                          <a:cs typeface="Calibri" panose="020F0502020204030204" pitchFamily="34" charset="0"/>
                        </a:rPr>
                        <a:t>54%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  <a:cs typeface="Calibri" panose="020F0502020204030204" pitchFamily="34" charset="0"/>
                      </a:endParaRPr>
                    </a:p>
                  </a:txBody>
                  <a:tcPr marL="9302" marR="9302" marT="9302" marB="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600" u="none" strike="noStrike" dirty="0">
                          <a:solidFill>
                            <a:srgbClr val="FF0000"/>
                          </a:solidFill>
                          <a:effectLst/>
                          <a:latin typeface="+mj-lt"/>
                          <a:cs typeface="Calibri" panose="020F0502020204030204" pitchFamily="34" charset="0"/>
                        </a:rPr>
                        <a:t>162 ↓</a:t>
                      </a:r>
                      <a:endParaRPr lang="en-US" sz="1600" b="0" i="0" u="none" strike="noStrike" dirty="0">
                        <a:solidFill>
                          <a:srgbClr val="FF0000"/>
                        </a:solidFill>
                        <a:effectLst/>
                        <a:latin typeface="+mj-lt"/>
                        <a:cs typeface="Calibri" panose="020F0502020204030204" pitchFamily="34" charset="0"/>
                      </a:endParaRPr>
                    </a:p>
                  </a:txBody>
                  <a:tcPr marL="9302" marR="9302" marT="9302" marB="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600" u="none" strike="noStrike" dirty="0">
                          <a:solidFill>
                            <a:schemeClr val="tx1"/>
                          </a:solidFill>
                          <a:effectLst/>
                          <a:latin typeface="+mj-lt"/>
                          <a:cs typeface="Calibri" panose="020F0502020204030204" pitchFamily="34" charset="0"/>
                        </a:rPr>
                        <a:t>46%</a:t>
                      </a:r>
                      <a:endParaRPr lang="en-US" sz="1600" b="0" i="0" u="none" strike="noStrike" dirty="0">
                        <a:solidFill>
                          <a:schemeClr val="tx1"/>
                        </a:solidFill>
                        <a:effectLst/>
                        <a:latin typeface="+mj-lt"/>
                        <a:cs typeface="Calibri" panose="020F0502020204030204" pitchFamily="34" charset="0"/>
                      </a:endParaRPr>
                    </a:p>
                  </a:txBody>
                  <a:tcPr marL="9302" marR="9302" marT="9302" marB="0" anchor="b"/>
                </a:tc>
                <a:extLst>
                  <a:ext uri="{0D108BD9-81ED-4DB2-BD59-A6C34878D82A}">
                    <a16:rowId xmlns:a16="http://schemas.microsoft.com/office/drawing/2014/main" val="4279230211"/>
                  </a:ext>
                </a:extLst>
              </a:tr>
              <a:tr h="101324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600" u="none" strike="noStrike">
                          <a:effectLst/>
                          <a:latin typeface="+mj-lt"/>
                          <a:cs typeface="Calibri" panose="020F0502020204030204" pitchFamily="34" charset="0"/>
                        </a:rPr>
                        <a:t> 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  <a:cs typeface="Calibri" panose="020F0502020204030204" pitchFamily="34" charset="0"/>
                      </a:endParaRPr>
                    </a:p>
                  </a:txBody>
                  <a:tcPr marL="9302" marR="9302" marT="9302" marB="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600" u="none" strike="noStrike" dirty="0">
                          <a:effectLst/>
                          <a:latin typeface="+mj-lt"/>
                          <a:cs typeface="Calibri" panose="020F0502020204030204" pitchFamily="34" charset="0"/>
                        </a:rPr>
                        <a:t>Yes (“treatment”)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  <a:cs typeface="Calibri" panose="020F0502020204030204" pitchFamily="34" charset="0"/>
                      </a:endParaRPr>
                    </a:p>
                  </a:txBody>
                  <a:tcPr marL="9302" marR="9302" marT="9302" marB="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600" u="none" strike="noStrike" dirty="0">
                          <a:solidFill>
                            <a:srgbClr val="FF0000"/>
                          </a:solidFill>
                          <a:effectLst/>
                          <a:latin typeface="+mj-lt"/>
                          <a:cs typeface="Calibri" panose="020F0502020204030204" pitchFamily="34" charset="0"/>
                        </a:rPr>
                        <a:t>29 ↓</a:t>
                      </a:r>
                      <a:endParaRPr lang="en-US" sz="1600" b="0" i="0" u="none" strike="noStrike" dirty="0">
                        <a:solidFill>
                          <a:srgbClr val="FF0000"/>
                        </a:solidFill>
                        <a:effectLst/>
                        <a:latin typeface="+mj-lt"/>
                        <a:cs typeface="Calibri" panose="020F0502020204030204" pitchFamily="34" charset="0"/>
                      </a:endParaRPr>
                    </a:p>
                  </a:txBody>
                  <a:tcPr marL="9302" marR="9302" marT="9302" marB="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600" u="none" strike="noStrike" dirty="0">
                          <a:effectLst/>
                          <a:latin typeface="+mj-lt"/>
                          <a:cs typeface="Calibri" panose="020F0502020204030204" pitchFamily="34" charset="0"/>
                        </a:rPr>
                        <a:t>63%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  <a:cs typeface="Calibri" panose="020F0502020204030204" pitchFamily="34" charset="0"/>
                      </a:endParaRPr>
                    </a:p>
                  </a:txBody>
                  <a:tcPr marL="9302" marR="9302" marT="9302" marB="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600" u="none" strike="noStrike" dirty="0">
                          <a:solidFill>
                            <a:srgbClr val="00B050"/>
                          </a:solidFill>
                          <a:effectLst/>
                          <a:latin typeface="+mj-lt"/>
                          <a:cs typeface="Calibri" panose="020F0502020204030204" pitchFamily="34" charset="0"/>
                        </a:rPr>
                        <a:t>17 ↑</a:t>
                      </a:r>
                      <a:endParaRPr lang="en-US" sz="1600" b="0" i="0" u="none" strike="noStrike" dirty="0">
                        <a:solidFill>
                          <a:srgbClr val="00B050"/>
                        </a:solidFill>
                        <a:effectLst/>
                        <a:latin typeface="+mj-lt"/>
                        <a:cs typeface="Calibri" panose="020F0502020204030204" pitchFamily="34" charset="0"/>
                      </a:endParaRPr>
                    </a:p>
                  </a:txBody>
                  <a:tcPr marL="9302" marR="9302" marT="9302" marB="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600" u="none" strike="noStrike" dirty="0">
                          <a:solidFill>
                            <a:schemeClr val="tx1"/>
                          </a:solidFill>
                          <a:effectLst/>
                          <a:latin typeface="+mj-lt"/>
                          <a:cs typeface="Calibri" panose="020F0502020204030204" pitchFamily="34" charset="0"/>
                        </a:rPr>
                        <a:t>37%</a:t>
                      </a:r>
                      <a:endParaRPr lang="en-US" sz="1600" b="0" i="0" u="none" strike="noStrike" dirty="0">
                        <a:solidFill>
                          <a:schemeClr val="tx1"/>
                        </a:solidFill>
                        <a:effectLst/>
                        <a:latin typeface="+mj-lt"/>
                        <a:cs typeface="Calibri" panose="020F0502020204030204" pitchFamily="34" charset="0"/>
                      </a:endParaRPr>
                    </a:p>
                  </a:txBody>
                  <a:tcPr marL="9302" marR="9302" marT="9302" marB="0" anchor="b"/>
                </a:tc>
                <a:extLst>
                  <a:ext uri="{0D108BD9-81ED-4DB2-BD59-A6C34878D82A}">
                    <a16:rowId xmlns:a16="http://schemas.microsoft.com/office/drawing/2014/main" val="1154321916"/>
                  </a:ext>
                </a:extLst>
              </a:tr>
              <a:tr h="171864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600" u="none" strike="noStrike">
                          <a:effectLst/>
                          <a:latin typeface="+mj-lt"/>
                          <a:cs typeface="Calibri" panose="020F0502020204030204" pitchFamily="34" charset="0"/>
                        </a:rPr>
                        <a:t>Overall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  <a:cs typeface="Calibri" panose="020F0502020204030204" pitchFamily="34" charset="0"/>
                      </a:endParaRPr>
                    </a:p>
                  </a:txBody>
                  <a:tcPr marL="9302" marR="9302" marT="930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>
                          <a:effectLst/>
                          <a:latin typeface="+mj-lt"/>
                          <a:cs typeface="Calibri" panose="020F0502020204030204" pitchFamily="34" charset="0"/>
                        </a:rPr>
                        <a:t> 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  <a:cs typeface="Calibri" panose="020F0502020204030204" pitchFamily="34" charset="0"/>
                      </a:endParaRPr>
                    </a:p>
                  </a:txBody>
                  <a:tcPr marL="9302" marR="9302" marT="9302" marB="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600" u="none" strike="noStrike">
                          <a:effectLst/>
                          <a:latin typeface="+mj-lt"/>
                          <a:cs typeface="Calibri" panose="020F0502020204030204" pitchFamily="34" charset="0"/>
                        </a:rPr>
                        <a:t>221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  <a:cs typeface="Calibri" panose="020F0502020204030204" pitchFamily="34" charset="0"/>
                      </a:endParaRPr>
                    </a:p>
                  </a:txBody>
                  <a:tcPr marL="9302" marR="9302" marT="9302" marB="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600" u="none" strike="noStrike" dirty="0">
                          <a:effectLst/>
                          <a:latin typeface="+mj-lt"/>
                          <a:cs typeface="Calibri" panose="020F0502020204030204" pitchFamily="34" charset="0"/>
                        </a:rPr>
                        <a:t>55%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  <a:cs typeface="Calibri" panose="020F0502020204030204" pitchFamily="34" charset="0"/>
                      </a:endParaRPr>
                    </a:p>
                  </a:txBody>
                  <a:tcPr marL="9302" marR="9302" marT="9302" marB="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600" u="none" strike="noStrike" dirty="0">
                          <a:effectLst/>
                          <a:latin typeface="+mj-lt"/>
                          <a:cs typeface="Calibri" panose="020F0502020204030204" pitchFamily="34" charset="0"/>
                        </a:rPr>
                        <a:t>179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  <a:cs typeface="Calibri" panose="020F0502020204030204" pitchFamily="34" charset="0"/>
                      </a:endParaRPr>
                    </a:p>
                  </a:txBody>
                  <a:tcPr marL="9302" marR="9302" marT="9302" marB="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600" u="none" strike="noStrike" dirty="0">
                          <a:effectLst/>
                          <a:latin typeface="+mj-lt"/>
                          <a:cs typeface="Calibri" panose="020F0502020204030204" pitchFamily="34" charset="0"/>
                        </a:rPr>
                        <a:t>45%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  <a:cs typeface="Calibri" panose="020F0502020204030204" pitchFamily="34" charset="0"/>
                      </a:endParaRPr>
                    </a:p>
                  </a:txBody>
                  <a:tcPr marL="9302" marR="9302" marT="9302" marB="0" anchor="b"/>
                </a:tc>
                <a:extLst>
                  <a:ext uri="{0D108BD9-81ED-4DB2-BD59-A6C34878D82A}">
                    <a16:rowId xmlns:a16="http://schemas.microsoft.com/office/drawing/2014/main" val="2857962209"/>
                  </a:ext>
                </a:extLst>
              </a:tr>
            </a:tbl>
          </a:graphicData>
        </a:graphic>
      </p:graphicFrame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C44B7097-BE9B-40D1-8351-5AE5E584C96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67071508"/>
              </p:ext>
            </p:extLst>
          </p:nvPr>
        </p:nvGraphicFramePr>
        <p:xfrm>
          <a:off x="1834699" y="5277116"/>
          <a:ext cx="7344696" cy="126571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560384">
                  <a:extLst>
                    <a:ext uri="{9D8B030D-6E8A-4147-A177-3AD203B41FA5}">
                      <a16:colId xmlns:a16="http://schemas.microsoft.com/office/drawing/2014/main" val="645905771"/>
                    </a:ext>
                  </a:extLst>
                </a:gridCol>
                <a:gridCol w="1743254">
                  <a:extLst>
                    <a:ext uri="{9D8B030D-6E8A-4147-A177-3AD203B41FA5}">
                      <a16:colId xmlns:a16="http://schemas.microsoft.com/office/drawing/2014/main" val="3702264750"/>
                    </a:ext>
                  </a:extLst>
                </a:gridCol>
                <a:gridCol w="738846">
                  <a:extLst>
                    <a:ext uri="{9D8B030D-6E8A-4147-A177-3AD203B41FA5}">
                      <a16:colId xmlns:a16="http://schemas.microsoft.com/office/drawing/2014/main" val="1839497741"/>
                    </a:ext>
                  </a:extLst>
                </a:gridCol>
                <a:gridCol w="631412">
                  <a:extLst>
                    <a:ext uri="{9D8B030D-6E8A-4147-A177-3AD203B41FA5}">
                      <a16:colId xmlns:a16="http://schemas.microsoft.com/office/drawing/2014/main" val="2288453191"/>
                    </a:ext>
                  </a:extLst>
                </a:gridCol>
                <a:gridCol w="805594">
                  <a:extLst>
                    <a:ext uri="{9D8B030D-6E8A-4147-A177-3AD203B41FA5}">
                      <a16:colId xmlns:a16="http://schemas.microsoft.com/office/drawing/2014/main" val="3313494781"/>
                    </a:ext>
                  </a:extLst>
                </a:gridCol>
                <a:gridCol w="1865206">
                  <a:extLst>
                    <a:ext uri="{9D8B030D-6E8A-4147-A177-3AD203B41FA5}">
                      <a16:colId xmlns:a16="http://schemas.microsoft.com/office/drawing/2014/main" val="3007623290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>
                          <a:effectLst/>
                          <a:latin typeface="+mj-lt"/>
                        </a:rPr>
                        <a:t> 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302" marR="9302" marT="930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>
                          <a:effectLst/>
                          <a:latin typeface="+mj-lt"/>
                        </a:rPr>
                        <a:t> 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302" marR="9302" marT="9302" marB="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600" u="none" strike="noStrike">
                          <a:effectLst/>
                          <a:latin typeface="+mj-lt"/>
                        </a:rPr>
                        <a:t>Male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302" marR="9302" marT="930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>
                          <a:effectLst/>
                          <a:latin typeface="+mj-lt"/>
                        </a:rPr>
                        <a:t> 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302" marR="9302" marT="9302" marB="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600" u="none" strike="noStrike">
                          <a:effectLst/>
                          <a:latin typeface="+mj-lt"/>
                        </a:rPr>
                        <a:t>Female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302" marR="9302" marT="930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>
                          <a:effectLst/>
                          <a:latin typeface="+mj-lt"/>
                        </a:rPr>
                        <a:t> 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302" marR="9302" marT="9302" marB="0" anchor="b"/>
                </a:tc>
                <a:extLst>
                  <a:ext uri="{0D108BD9-81ED-4DB2-BD59-A6C34878D82A}">
                    <a16:rowId xmlns:a16="http://schemas.microsoft.com/office/drawing/2014/main" val="3813955966"/>
                  </a:ext>
                </a:extLst>
              </a:tr>
              <a:tr h="101324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600" u="none" strike="noStrike" dirty="0">
                          <a:effectLst/>
                          <a:latin typeface="+mj-lt"/>
                        </a:rPr>
                        <a:t> 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302" marR="9302" marT="9302" marB="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600" u="none" strike="noStrike" dirty="0">
                          <a:effectLst/>
                          <a:latin typeface="+mj-lt"/>
                        </a:rPr>
                        <a:t> 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302" marR="9302" marT="9302" marB="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600" u="none" strike="noStrike" dirty="0">
                          <a:effectLst/>
                          <a:latin typeface="+mj-lt"/>
                        </a:rPr>
                        <a:t>N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302" marR="9302" marT="9302" marB="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600" u="none" strike="noStrike" dirty="0">
                          <a:effectLst/>
                          <a:latin typeface="+mj-lt"/>
                        </a:rPr>
                        <a:t>%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302" marR="9302" marT="9302" marB="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600" u="none" strike="noStrike">
                          <a:effectLst/>
                          <a:latin typeface="+mj-lt"/>
                        </a:rPr>
                        <a:t>N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302" marR="9302" marT="9302" marB="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600" u="none" strike="noStrike" dirty="0">
                          <a:effectLst/>
                          <a:latin typeface="+mj-lt"/>
                        </a:rPr>
                        <a:t>%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302" marR="9302" marT="9302" marB="0" anchor="b"/>
                </a:tc>
                <a:extLst>
                  <a:ext uri="{0D108BD9-81ED-4DB2-BD59-A6C34878D82A}">
                    <a16:rowId xmlns:a16="http://schemas.microsoft.com/office/drawing/2014/main" val="691038808"/>
                  </a:ext>
                </a:extLst>
              </a:tr>
              <a:tr h="101324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600" u="none" strike="noStrike" dirty="0">
                          <a:effectLst/>
                          <a:latin typeface="+mj-lt"/>
                        </a:rPr>
                        <a:t>Cannabis use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302" marR="9302" marT="9302" marB="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600" u="none" strike="noStrike" dirty="0">
                          <a:effectLst/>
                          <a:latin typeface="+mj-lt"/>
                        </a:rPr>
                        <a:t>No (control)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302" marR="9302" marT="9302" marB="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600" b="0" i="0" u="none" strike="noStrike" dirty="0">
                          <a:solidFill>
                            <a:srgbClr val="00B050"/>
                          </a:solidFill>
                          <a:effectLst/>
                          <a:latin typeface="+mj-lt"/>
                        </a:rPr>
                        <a:t>196</a:t>
                      </a:r>
                    </a:p>
                  </a:txBody>
                  <a:tcPr marL="9302" marR="9302" marT="9302" marB="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55</a:t>
                      </a:r>
                    </a:p>
                  </a:txBody>
                  <a:tcPr marL="9302" marR="9302" marT="9302" marB="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600" b="0" i="0" u="none" strike="noStrike" dirty="0">
                          <a:solidFill>
                            <a:srgbClr val="FF0000"/>
                          </a:solidFill>
                          <a:effectLst/>
                          <a:latin typeface="+mj-lt"/>
                        </a:rPr>
                        <a:t>158</a:t>
                      </a:r>
                    </a:p>
                  </a:txBody>
                  <a:tcPr marL="9302" marR="9302" marT="9302" marB="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45</a:t>
                      </a:r>
                    </a:p>
                  </a:txBody>
                  <a:tcPr marL="9302" marR="9302" marT="9302" marB="0" anchor="b"/>
                </a:tc>
                <a:extLst>
                  <a:ext uri="{0D108BD9-81ED-4DB2-BD59-A6C34878D82A}">
                    <a16:rowId xmlns:a16="http://schemas.microsoft.com/office/drawing/2014/main" val="2812153342"/>
                  </a:ext>
                </a:extLst>
              </a:tr>
              <a:tr h="101324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600" u="none" strike="noStrike">
                          <a:effectLst/>
                          <a:latin typeface="+mj-lt"/>
                        </a:rPr>
                        <a:t> 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302" marR="9302" marT="9302" marB="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600" u="none" strike="noStrike" dirty="0">
                          <a:effectLst/>
                          <a:latin typeface="+mj-lt"/>
                        </a:rPr>
                        <a:t>Yes (“treatment”)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302" marR="9302" marT="9302" marB="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600" b="0" i="0" u="none" strike="noStrike" dirty="0">
                          <a:solidFill>
                            <a:srgbClr val="FF0000"/>
                          </a:solidFill>
                          <a:effectLst/>
                          <a:latin typeface="+mj-lt"/>
                        </a:rPr>
                        <a:t>25</a:t>
                      </a:r>
                    </a:p>
                  </a:txBody>
                  <a:tcPr marL="9302" marR="9302" marT="9302" marB="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55</a:t>
                      </a:r>
                    </a:p>
                  </a:txBody>
                  <a:tcPr marL="9302" marR="9302" marT="9302" marB="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600" b="0" i="0" u="none" strike="noStrike" dirty="0">
                          <a:solidFill>
                            <a:srgbClr val="00B050"/>
                          </a:solidFill>
                          <a:effectLst/>
                          <a:latin typeface="+mj-lt"/>
                        </a:rPr>
                        <a:t>21</a:t>
                      </a:r>
                    </a:p>
                  </a:txBody>
                  <a:tcPr marL="9302" marR="9302" marT="9302" marB="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45</a:t>
                      </a:r>
                    </a:p>
                  </a:txBody>
                  <a:tcPr marL="9302" marR="9302" marT="9302" marB="0" anchor="b"/>
                </a:tc>
                <a:extLst>
                  <a:ext uri="{0D108BD9-81ED-4DB2-BD59-A6C34878D82A}">
                    <a16:rowId xmlns:a16="http://schemas.microsoft.com/office/drawing/2014/main" val="3466202712"/>
                  </a:ext>
                </a:extLst>
              </a:tr>
              <a:tr h="171864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600" u="none" strike="noStrike" dirty="0">
                          <a:effectLst/>
                          <a:latin typeface="+mj-lt"/>
                        </a:rPr>
                        <a:t>Overall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302" marR="9302" marT="930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>
                          <a:effectLst/>
                          <a:latin typeface="+mj-lt"/>
                        </a:rPr>
                        <a:t> 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302" marR="9302" marT="9302" marB="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600" u="none" strike="noStrike">
                          <a:effectLst/>
                          <a:latin typeface="+mj-lt"/>
                        </a:rPr>
                        <a:t>221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302" marR="9302" marT="9302" marB="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600" u="none" strike="noStrike" dirty="0">
                          <a:effectLst/>
                          <a:latin typeface="+mj-lt"/>
                        </a:rPr>
                        <a:t>55%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302" marR="9302" marT="9302" marB="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600" u="none" strike="noStrike" dirty="0">
                          <a:effectLst/>
                          <a:latin typeface="+mj-lt"/>
                        </a:rPr>
                        <a:t>179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302" marR="9302" marT="9302" marB="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600" u="none" strike="noStrike" dirty="0">
                          <a:effectLst/>
                          <a:latin typeface="+mj-lt"/>
                        </a:rPr>
                        <a:t>45%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302" marR="9302" marT="9302" marB="0" anchor="b"/>
                </a:tc>
                <a:extLst>
                  <a:ext uri="{0D108BD9-81ED-4DB2-BD59-A6C34878D82A}">
                    <a16:rowId xmlns:a16="http://schemas.microsoft.com/office/drawing/2014/main" val="222358147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1538043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1FF11D-2460-49C9-9E13-3EE72607A2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Single time point study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15F683A-B04A-41C1-9F5C-415B252B4C5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 lnSpcReduction="10000"/>
              </a:bodyPr>
              <a:lstStyle/>
              <a:p>
                <a:r>
                  <a:rPr lang="en-US" dirty="0"/>
                  <a:t>For participant who received treatment (e.g. use cannabis), we estimate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=1|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dirty="0"/>
                  <a:t>, and weight the participant by its inverse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  <m:d>
                          <m:dPr>
                            <m:endChr m:val="|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𝐴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=1</m:t>
                            </m:r>
                          </m:e>
                        </m:d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den>
                    </m:f>
                  </m:oMath>
                </a14:m>
                <a:r>
                  <a:rPr lang="en-US" dirty="0"/>
                  <a:t>.</a:t>
                </a:r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dirty="0"/>
                  <a:t> is a list of potential confounders (e.g. sex, age group, </a:t>
                </a:r>
                <a:r>
                  <a:rPr lang="en-US" dirty="0" err="1"/>
                  <a:t>etc</a:t>
                </a:r>
                <a:r>
                  <a:rPr lang="en-US" dirty="0"/>
                  <a:t>).</a:t>
                </a:r>
                <a:endParaRPr lang="en-US" b="1" dirty="0"/>
              </a:p>
              <a:p>
                <a:r>
                  <a:rPr lang="en-US" dirty="0"/>
                  <a:t>For participant who did not receive treatment, we estimate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=0 | 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dirty="0"/>
                  <a:t> and weight the participant by its inverse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𝐴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=0|</m:t>
                            </m:r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𝑋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</m:e>
                        </m:d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dirty="0"/>
              </a:p>
              <a:p>
                <a:r>
                  <a:rPr lang="en-US" dirty="0"/>
                  <a:t>Probability of receiving/ not receiving treatment can be estimated using logistic regression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𝑙𝑜𝑔𝑖𝑡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=1|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𝛽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𝛽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endParaRPr lang="en-US" dirty="0"/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dirty="0"/>
                  <a:t> is a vector of potential confounders that we want to adjust for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>
                            <a:latin typeface="Cambria Math" panose="02040503050406030204" pitchFamily="18" charset="0"/>
                          </a:rPr>
                          <m:t>𝛽</m:t>
                        </m:r>
                      </m:e>
                      <m:sub>
                        <m:r>
                          <a:rPr lang="en-US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dirty="0"/>
                  <a:t> is the corresponding vector of coefficients.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15F683A-B04A-41C1-9F5C-415B252B4C5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508" t="-2211" r="-2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1726379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5B1203-A6A2-422B-BB01-29C52DB3C1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Single time point study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820EA41-8985-4ADC-B359-A1AE215FE596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𝑃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=1|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</a:rPr>
                          <m:t>)</m:t>
                        </m:r>
                      </m:den>
                    </m:f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𝑃</m:t>
                        </m:r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𝐴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=0|</m:t>
                            </m:r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𝑋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</m:e>
                        </m:d>
                      </m:den>
                    </m:f>
                  </m:oMath>
                </a14:m>
                <a:r>
                  <a:rPr lang="en-US" dirty="0"/>
                  <a:t> : </a:t>
                </a:r>
                <a:r>
                  <a:rPr lang="en-US" dirty="0" err="1"/>
                  <a:t>Unstabilised</a:t>
                </a:r>
                <a:r>
                  <a:rPr lang="en-US" dirty="0"/>
                  <a:t> weight</a:t>
                </a:r>
              </a:p>
              <a:p>
                <a:pPr lvl="1"/>
                <a:r>
                  <a:rPr lang="en-US" dirty="0"/>
                  <a:t>Weights are large when relevant probabilities are small</a:t>
                </a:r>
              </a:p>
              <a:p>
                <a:r>
                  <a:rPr lang="en-US" dirty="0"/>
                  <a:t> </a:t>
                </a:r>
                <a:r>
                  <a:rPr lang="en-US" dirty="0" err="1"/>
                  <a:t>Stabilised</a:t>
                </a:r>
                <a:r>
                  <a:rPr lang="en-US" dirty="0"/>
                  <a:t> weight</a:t>
                </a:r>
              </a:p>
              <a:p>
                <a:pPr lvl="1"/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=1)</m:t>
                        </m:r>
                      </m:num>
                      <m:den>
                        <m:r>
                          <a:rPr lang="en-US">
                            <a:latin typeface="Cambria Math" panose="02040503050406030204" pitchFamily="18" charset="0"/>
                          </a:rPr>
                          <m:t>𝑃</m:t>
                        </m:r>
                        <m:r>
                          <a:rPr lang="en-US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en-US">
                            <a:latin typeface="Cambria Math" panose="02040503050406030204" pitchFamily="18" charset="0"/>
                          </a:rPr>
                          <m:t>=1|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>
                            <a:latin typeface="Cambria Math" panose="02040503050406030204" pitchFamily="18" charset="0"/>
                          </a:rPr>
                          <m:t>)</m:t>
                        </m:r>
                      </m:den>
                    </m:f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=0)</m:t>
                        </m:r>
                      </m:num>
                      <m:den>
                        <m:r>
                          <a:rPr lang="en-US">
                            <a:latin typeface="Cambria Math" panose="02040503050406030204" pitchFamily="18" charset="0"/>
                          </a:rPr>
                          <m:t>𝑃</m:t>
                        </m:r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>
                                <a:latin typeface="Cambria Math" panose="02040503050406030204" pitchFamily="18" charset="0"/>
                              </a:rPr>
                              <m:t>𝐴</m:t>
                            </m:r>
                            <m:r>
                              <a:rPr lang="en-US">
                                <a:latin typeface="Cambria Math" panose="02040503050406030204" pitchFamily="18" charset="0"/>
                              </a:rPr>
                              <m:t>=0|</m:t>
                            </m:r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𝑋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</m:e>
                        </m:d>
                      </m:den>
                    </m:f>
                  </m:oMath>
                </a14:m>
                <a:r>
                  <a:rPr lang="en-US" dirty="0"/>
                  <a:t> </a:t>
                </a:r>
              </a:p>
              <a:p>
                <a:pPr lvl="1"/>
                <a:r>
                  <a:rPr lang="en-US" dirty="0"/>
                  <a:t>Weighting each participants by the </a:t>
                </a:r>
                <a:r>
                  <a:rPr lang="en-US" dirty="0" err="1"/>
                  <a:t>stablised</a:t>
                </a:r>
                <a:r>
                  <a:rPr lang="en-US" dirty="0"/>
                  <a:t> weights creates a pseudo-population sample in which the confounding factors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dirty="0"/>
                  <a:t>are balanced among those who received and not received treatment.</a:t>
                </a:r>
              </a:p>
              <a:p>
                <a:pPr lvl="1"/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820EA41-8985-4ADC-B359-A1AE215FE59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5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98EF2F49-332E-40FD-99BA-8EB01478BC7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37942960"/>
              </p:ext>
            </p:extLst>
          </p:nvPr>
        </p:nvGraphicFramePr>
        <p:xfrm>
          <a:off x="1817001" y="5234545"/>
          <a:ext cx="7344696" cy="126571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560384">
                  <a:extLst>
                    <a:ext uri="{9D8B030D-6E8A-4147-A177-3AD203B41FA5}">
                      <a16:colId xmlns:a16="http://schemas.microsoft.com/office/drawing/2014/main" val="645905771"/>
                    </a:ext>
                  </a:extLst>
                </a:gridCol>
                <a:gridCol w="1743254">
                  <a:extLst>
                    <a:ext uri="{9D8B030D-6E8A-4147-A177-3AD203B41FA5}">
                      <a16:colId xmlns:a16="http://schemas.microsoft.com/office/drawing/2014/main" val="3702264750"/>
                    </a:ext>
                  </a:extLst>
                </a:gridCol>
                <a:gridCol w="738846">
                  <a:extLst>
                    <a:ext uri="{9D8B030D-6E8A-4147-A177-3AD203B41FA5}">
                      <a16:colId xmlns:a16="http://schemas.microsoft.com/office/drawing/2014/main" val="1839497741"/>
                    </a:ext>
                  </a:extLst>
                </a:gridCol>
                <a:gridCol w="631412">
                  <a:extLst>
                    <a:ext uri="{9D8B030D-6E8A-4147-A177-3AD203B41FA5}">
                      <a16:colId xmlns:a16="http://schemas.microsoft.com/office/drawing/2014/main" val="2288453191"/>
                    </a:ext>
                  </a:extLst>
                </a:gridCol>
                <a:gridCol w="805594">
                  <a:extLst>
                    <a:ext uri="{9D8B030D-6E8A-4147-A177-3AD203B41FA5}">
                      <a16:colId xmlns:a16="http://schemas.microsoft.com/office/drawing/2014/main" val="3313494781"/>
                    </a:ext>
                  </a:extLst>
                </a:gridCol>
                <a:gridCol w="1865206">
                  <a:extLst>
                    <a:ext uri="{9D8B030D-6E8A-4147-A177-3AD203B41FA5}">
                      <a16:colId xmlns:a16="http://schemas.microsoft.com/office/drawing/2014/main" val="3007623290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>
                          <a:effectLst/>
                          <a:latin typeface="+mj-lt"/>
                        </a:rPr>
                        <a:t> 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302" marR="9302" marT="930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>
                          <a:effectLst/>
                          <a:latin typeface="+mj-lt"/>
                        </a:rPr>
                        <a:t> 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302" marR="9302" marT="9302" marB="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600" u="none" strike="noStrike">
                          <a:effectLst/>
                          <a:latin typeface="+mj-lt"/>
                        </a:rPr>
                        <a:t>Male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302" marR="9302" marT="930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>
                          <a:effectLst/>
                          <a:latin typeface="+mj-lt"/>
                        </a:rPr>
                        <a:t> 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302" marR="9302" marT="9302" marB="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600" u="none" strike="noStrike">
                          <a:effectLst/>
                          <a:latin typeface="+mj-lt"/>
                        </a:rPr>
                        <a:t>Female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302" marR="9302" marT="930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>
                          <a:effectLst/>
                          <a:latin typeface="+mj-lt"/>
                        </a:rPr>
                        <a:t> 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302" marR="9302" marT="9302" marB="0" anchor="b"/>
                </a:tc>
                <a:extLst>
                  <a:ext uri="{0D108BD9-81ED-4DB2-BD59-A6C34878D82A}">
                    <a16:rowId xmlns:a16="http://schemas.microsoft.com/office/drawing/2014/main" val="3813955966"/>
                  </a:ext>
                </a:extLst>
              </a:tr>
              <a:tr h="101324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600" u="none" strike="noStrike" dirty="0">
                          <a:effectLst/>
                          <a:latin typeface="+mj-lt"/>
                        </a:rPr>
                        <a:t> 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302" marR="9302" marT="9302" marB="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600" u="none" strike="noStrike" dirty="0">
                          <a:effectLst/>
                          <a:latin typeface="+mj-lt"/>
                        </a:rPr>
                        <a:t> 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302" marR="9302" marT="9302" marB="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600" u="none" strike="noStrike" dirty="0">
                          <a:effectLst/>
                          <a:latin typeface="+mj-lt"/>
                        </a:rPr>
                        <a:t>N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302" marR="9302" marT="9302" marB="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600" u="none" strike="noStrike" dirty="0">
                          <a:effectLst/>
                          <a:latin typeface="+mj-lt"/>
                        </a:rPr>
                        <a:t>%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302" marR="9302" marT="9302" marB="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600" u="none" strike="noStrike">
                          <a:effectLst/>
                          <a:latin typeface="+mj-lt"/>
                        </a:rPr>
                        <a:t>N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302" marR="9302" marT="9302" marB="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600" u="none" strike="noStrike" dirty="0">
                          <a:effectLst/>
                          <a:latin typeface="+mj-lt"/>
                        </a:rPr>
                        <a:t>%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302" marR="9302" marT="9302" marB="0" anchor="b"/>
                </a:tc>
                <a:extLst>
                  <a:ext uri="{0D108BD9-81ED-4DB2-BD59-A6C34878D82A}">
                    <a16:rowId xmlns:a16="http://schemas.microsoft.com/office/drawing/2014/main" val="691038808"/>
                  </a:ext>
                </a:extLst>
              </a:tr>
              <a:tr h="101324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600" u="none" strike="noStrike" dirty="0">
                          <a:effectLst/>
                          <a:latin typeface="+mj-lt"/>
                        </a:rPr>
                        <a:t>Cannabis use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302" marR="9302" marT="9302" marB="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600" u="none" strike="noStrike" dirty="0">
                          <a:effectLst/>
                          <a:latin typeface="+mj-lt"/>
                        </a:rPr>
                        <a:t>No (control)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302" marR="9302" marT="9302" marB="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600" b="0" i="0" u="none" strike="noStrike" dirty="0">
                          <a:solidFill>
                            <a:srgbClr val="00B050"/>
                          </a:solidFill>
                          <a:effectLst/>
                          <a:latin typeface="+mj-lt"/>
                        </a:rPr>
                        <a:t>196</a:t>
                      </a:r>
                    </a:p>
                  </a:txBody>
                  <a:tcPr marL="9302" marR="9302" marT="9302" marB="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55</a:t>
                      </a:r>
                    </a:p>
                  </a:txBody>
                  <a:tcPr marL="9302" marR="9302" marT="9302" marB="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600" b="0" i="0" u="none" strike="noStrike" dirty="0">
                          <a:solidFill>
                            <a:srgbClr val="FF0000"/>
                          </a:solidFill>
                          <a:effectLst/>
                          <a:latin typeface="+mj-lt"/>
                        </a:rPr>
                        <a:t>158</a:t>
                      </a:r>
                    </a:p>
                  </a:txBody>
                  <a:tcPr marL="9302" marR="9302" marT="9302" marB="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45</a:t>
                      </a:r>
                    </a:p>
                  </a:txBody>
                  <a:tcPr marL="9302" marR="9302" marT="9302" marB="0" anchor="b"/>
                </a:tc>
                <a:extLst>
                  <a:ext uri="{0D108BD9-81ED-4DB2-BD59-A6C34878D82A}">
                    <a16:rowId xmlns:a16="http://schemas.microsoft.com/office/drawing/2014/main" val="2812153342"/>
                  </a:ext>
                </a:extLst>
              </a:tr>
              <a:tr h="101324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600" u="none" strike="noStrike">
                          <a:effectLst/>
                          <a:latin typeface="+mj-lt"/>
                        </a:rPr>
                        <a:t> 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302" marR="9302" marT="9302" marB="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600" u="none" strike="noStrike" dirty="0">
                          <a:effectLst/>
                          <a:latin typeface="+mj-lt"/>
                        </a:rPr>
                        <a:t>Yes (“treatment”)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302" marR="9302" marT="9302" marB="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600" b="0" i="0" u="none" strike="noStrike" dirty="0">
                          <a:solidFill>
                            <a:srgbClr val="FF0000"/>
                          </a:solidFill>
                          <a:effectLst/>
                          <a:latin typeface="+mj-lt"/>
                        </a:rPr>
                        <a:t>25</a:t>
                      </a:r>
                    </a:p>
                  </a:txBody>
                  <a:tcPr marL="9302" marR="9302" marT="9302" marB="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55</a:t>
                      </a:r>
                    </a:p>
                  </a:txBody>
                  <a:tcPr marL="9302" marR="9302" marT="9302" marB="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600" b="0" i="0" u="none" strike="noStrike" dirty="0">
                          <a:solidFill>
                            <a:srgbClr val="00B050"/>
                          </a:solidFill>
                          <a:effectLst/>
                          <a:latin typeface="+mj-lt"/>
                        </a:rPr>
                        <a:t>21</a:t>
                      </a:r>
                    </a:p>
                  </a:txBody>
                  <a:tcPr marL="9302" marR="9302" marT="9302" marB="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45</a:t>
                      </a:r>
                    </a:p>
                  </a:txBody>
                  <a:tcPr marL="9302" marR="9302" marT="9302" marB="0" anchor="b"/>
                </a:tc>
                <a:extLst>
                  <a:ext uri="{0D108BD9-81ED-4DB2-BD59-A6C34878D82A}">
                    <a16:rowId xmlns:a16="http://schemas.microsoft.com/office/drawing/2014/main" val="3466202712"/>
                  </a:ext>
                </a:extLst>
              </a:tr>
              <a:tr h="171864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600" u="none" strike="noStrike" dirty="0">
                          <a:effectLst/>
                          <a:latin typeface="+mj-lt"/>
                        </a:rPr>
                        <a:t>Overall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302" marR="9302" marT="930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>
                          <a:effectLst/>
                          <a:latin typeface="+mj-lt"/>
                        </a:rPr>
                        <a:t> 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302" marR="9302" marT="9302" marB="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600" u="none" strike="noStrike">
                          <a:effectLst/>
                          <a:latin typeface="+mj-lt"/>
                        </a:rPr>
                        <a:t>221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302" marR="9302" marT="9302" marB="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600" u="none" strike="noStrike" dirty="0">
                          <a:effectLst/>
                          <a:latin typeface="+mj-lt"/>
                        </a:rPr>
                        <a:t>55%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302" marR="9302" marT="9302" marB="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600" u="none" strike="noStrike" dirty="0">
                          <a:effectLst/>
                          <a:latin typeface="+mj-lt"/>
                        </a:rPr>
                        <a:t>179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302" marR="9302" marT="9302" marB="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600" u="none" strike="noStrike" dirty="0">
                          <a:effectLst/>
                          <a:latin typeface="+mj-lt"/>
                        </a:rPr>
                        <a:t>45%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302" marR="9302" marT="9302" marB="0" anchor="b"/>
                </a:tc>
                <a:extLst>
                  <a:ext uri="{0D108BD9-81ED-4DB2-BD59-A6C34878D82A}">
                    <a16:rowId xmlns:a16="http://schemas.microsoft.com/office/drawing/2014/main" val="222358147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7233232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F0DD88-6DDC-46A9-A518-882308762B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Single time point study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E67FF7-2E29-4B38-BBDF-C5EFCCEB064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1600" b="1" dirty="0" err="1"/>
              <a:t>ipw</a:t>
            </a:r>
            <a:r>
              <a:rPr lang="en-US" sz="1600" dirty="0"/>
              <a:t> package in R</a:t>
            </a:r>
          </a:p>
          <a:p>
            <a:pPr lvl="1"/>
            <a:r>
              <a:rPr lang="en-US" sz="1600" dirty="0"/>
              <a:t>Use logistic regression to compute the probability of using cannabis (“treatment”) and not using cannabis (“control”) by sex</a:t>
            </a:r>
          </a:p>
          <a:p>
            <a:pPr lvl="1"/>
            <a:r>
              <a:rPr lang="en-US" sz="1600" dirty="0"/>
              <a:t>Simulated data</a:t>
            </a:r>
          </a:p>
          <a:p>
            <a:pPr lvl="2"/>
            <a:r>
              <a:rPr lang="en-US" sz="1600" dirty="0"/>
              <a:t>Variables: </a:t>
            </a:r>
            <a:r>
              <a:rPr lang="en-US" sz="1600" i="1" dirty="0"/>
              <a:t>can_3 </a:t>
            </a:r>
            <a:r>
              <a:rPr lang="en-US" sz="1600" dirty="0"/>
              <a:t>(0: no use; 1 use), </a:t>
            </a:r>
            <a:r>
              <a:rPr lang="en-US" sz="1600" i="1" dirty="0"/>
              <a:t>illicit</a:t>
            </a:r>
            <a:r>
              <a:rPr lang="en-US" sz="1600" dirty="0"/>
              <a:t> (0: no use; 1 use) and </a:t>
            </a:r>
            <a:r>
              <a:rPr lang="en-US" sz="1600" i="1" dirty="0"/>
              <a:t>sex </a:t>
            </a:r>
            <a:r>
              <a:rPr lang="en-US" sz="1600" dirty="0"/>
              <a:t>(0: Male; 1: Female)</a:t>
            </a:r>
          </a:p>
          <a:p>
            <a:pPr lvl="2"/>
            <a:r>
              <a:rPr lang="en-US" sz="1600" dirty="0">
                <a:hlinkClick r:id="rId2"/>
              </a:rPr>
              <a:t>https://statsnotebook.io/consultation/iptw_msm/</a:t>
            </a:r>
            <a:endParaRPr lang="en-US" sz="1600" dirty="0"/>
          </a:p>
          <a:p>
            <a:pPr marL="0" indent="0">
              <a:buNone/>
            </a:pPr>
            <a:r>
              <a:rPr lang="en-US" sz="1000" dirty="0"/>
              <a:t>van der Wal, W. M. and R. B. </a:t>
            </a:r>
            <a:r>
              <a:rPr lang="en-US" sz="1000" dirty="0" err="1"/>
              <a:t>Geskus</a:t>
            </a:r>
            <a:r>
              <a:rPr lang="en-US" sz="1000" dirty="0"/>
              <a:t> (2011). "</a:t>
            </a:r>
            <a:r>
              <a:rPr lang="en-US" sz="1000" dirty="0" err="1"/>
              <a:t>ipw</a:t>
            </a:r>
            <a:r>
              <a:rPr lang="en-US" sz="1000" dirty="0"/>
              <a:t>: an R package for inverse probability weighting." </a:t>
            </a:r>
            <a:r>
              <a:rPr lang="en-US" sz="1000" u="sng" dirty="0"/>
              <a:t>J Stat </a:t>
            </a:r>
            <a:r>
              <a:rPr lang="en-US" sz="1000" u="sng" dirty="0" err="1"/>
              <a:t>Softw</a:t>
            </a:r>
            <a:r>
              <a:rPr lang="en-US" sz="1000" u="sng" dirty="0"/>
              <a:t> </a:t>
            </a:r>
            <a:r>
              <a:rPr lang="en-US" sz="1000" b="1" u="sng" dirty="0"/>
              <a:t>43</a:t>
            </a:r>
            <a:r>
              <a:rPr lang="en-US" sz="1000" u="sng" dirty="0"/>
              <a:t>(13): 1-23.</a:t>
            </a:r>
            <a:br>
              <a:rPr lang="en-US" dirty="0"/>
            </a:br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0E9CD6C-FA99-45C4-94DD-F13D0CBC6E7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29426" y="4488241"/>
            <a:ext cx="10229850" cy="2152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894068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F0DD88-6DDC-46A9-A518-882308762B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Single time point study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E67FF7-2E29-4B38-BBDF-C5EFCCEB064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Load data</a:t>
            </a:r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Calculate IPTW</a:t>
            </a:r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13F5C25-7F96-42DC-936A-46F788D0B84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1600" y="3967684"/>
            <a:ext cx="8496300" cy="19431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9043111F-B0A2-4FB5-936B-B4BC74E22C0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71600" y="2769163"/>
            <a:ext cx="8277225" cy="847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886400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F0DD88-6DDC-46A9-A518-882308762B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Single time point study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E67FF7-2E29-4B38-BBDF-C5EFCCEB064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Step 2</a:t>
            </a:r>
          </a:p>
          <a:p>
            <a:pPr lvl="1"/>
            <a:r>
              <a:rPr lang="en-US" dirty="0"/>
              <a:t>Weighted logistic regression using illicit substance use as the outcome and cannabis use as the exposure</a:t>
            </a:r>
          </a:p>
          <a:p>
            <a:pPr lvl="1"/>
            <a:r>
              <a:rPr lang="en-US" b="1" dirty="0"/>
              <a:t>survey</a:t>
            </a:r>
            <a:r>
              <a:rPr lang="en-US" dirty="0"/>
              <a:t> package in R</a:t>
            </a:r>
          </a:p>
          <a:p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30DD55C-BF0C-495E-BF54-456C5638E6B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62150" y="3749408"/>
            <a:ext cx="8267700" cy="1943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052817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BC5F53-1DCC-48D2-8AE3-AC1554656C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Single time point study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3FF18AE-E15D-49AC-AFD5-C802B96015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600" y="1339154"/>
            <a:ext cx="9601200" cy="4528246"/>
          </a:xfrm>
        </p:spPr>
        <p:txBody>
          <a:bodyPr/>
          <a:lstStyle/>
          <a:p>
            <a:r>
              <a:rPr lang="en-US" dirty="0" err="1"/>
              <a:t>StatsNotebook</a:t>
            </a:r>
            <a:endParaRPr lang="en-US" dirty="0"/>
          </a:p>
          <a:p>
            <a:pPr lvl="1"/>
            <a:r>
              <a:rPr lang="en-US" dirty="0"/>
              <a:t>Notebook application (similar to </a:t>
            </a:r>
            <a:r>
              <a:rPr lang="en-US" dirty="0" err="1"/>
              <a:t>Jupyter</a:t>
            </a:r>
            <a:r>
              <a:rPr lang="en-US" dirty="0"/>
              <a:t>)</a:t>
            </a:r>
          </a:p>
          <a:p>
            <a:pPr lvl="1"/>
            <a:r>
              <a:rPr lang="en-US" dirty="0"/>
              <a:t>Graphical interface (common statistical analysis, data visualization, </a:t>
            </a:r>
            <a:r>
              <a:rPr lang="en-US" dirty="0" err="1"/>
              <a:t>etc</a:t>
            </a:r>
            <a:r>
              <a:rPr lang="en-US" dirty="0"/>
              <a:t>)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679FD4E-49FB-461B-A47E-CB05058EDE8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48942" y="2554421"/>
            <a:ext cx="7645781" cy="43035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293548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5CBA8F-4324-46AC-9B20-AADDF51B2E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685800"/>
            <a:ext cx="3282695" cy="1485900"/>
          </a:xfrm>
        </p:spPr>
        <p:txBody>
          <a:bodyPr>
            <a:normAutofit/>
          </a:bodyPr>
          <a:lstStyle/>
          <a:p>
            <a:r>
              <a:rPr lang="en-US" dirty="0"/>
              <a:t>Single time point study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682958F-C02A-406E-998C-50181031422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600" y="2286000"/>
            <a:ext cx="3282694" cy="3581400"/>
          </a:xfrm>
        </p:spPr>
        <p:txBody>
          <a:bodyPr>
            <a:normAutofit/>
          </a:bodyPr>
          <a:lstStyle/>
          <a:p>
            <a:r>
              <a:rPr lang="en-US" dirty="0"/>
              <a:t>Analysis</a:t>
            </a:r>
          </a:p>
          <a:p>
            <a:pPr lvl="1"/>
            <a:r>
              <a:rPr lang="en-US" dirty="0"/>
              <a:t>Causal</a:t>
            </a:r>
          </a:p>
          <a:p>
            <a:pPr lvl="1"/>
            <a:r>
              <a:rPr lang="en-US" dirty="0"/>
              <a:t>Inverse probability treatment weight (IPTW)</a:t>
            </a:r>
          </a:p>
          <a:p>
            <a:pPr lvl="1"/>
            <a:endParaRPr lang="en-US" dirty="0"/>
          </a:p>
        </p:txBody>
      </p:sp>
      <p:pic>
        <p:nvPicPr>
          <p:cNvPr id="7" name="Content Placeholder 4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EFED6B73-8AD2-42B9-BCA1-B378E708979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31467" y="898397"/>
            <a:ext cx="6517065" cy="47411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304477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8F055C-9DE2-422A-A456-FA1940D768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685800"/>
            <a:ext cx="3282695" cy="1485900"/>
          </a:xfrm>
        </p:spPr>
        <p:txBody>
          <a:bodyPr>
            <a:normAutofit/>
          </a:bodyPr>
          <a:lstStyle/>
          <a:p>
            <a:r>
              <a:rPr lang="en-US" dirty="0"/>
              <a:t>Single time point study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08B6F97-4CDD-4FF1-99F0-E9A63FC446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600" y="2286000"/>
            <a:ext cx="3282694" cy="3581400"/>
          </a:xfrm>
        </p:spPr>
        <p:txBody>
          <a:bodyPr>
            <a:normAutofit/>
          </a:bodyPr>
          <a:lstStyle/>
          <a:p>
            <a:r>
              <a:rPr lang="en-US" dirty="0"/>
              <a:t>Analysis</a:t>
            </a:r>
          </a:p>
          <a:p>
            <a:pPr lvl="1"/>
            <a:r>
              <a:rPr lang="en-US" dirty="0"/>
              <a:t>Regression</a:t>
            </a:r>
          </a:p>
          <a:p>
            <a:pPr lvl="1"/>
            <a:r>
              <a:rPr lang="en-US" dirty="0"/>
              <a:t>Logistic regression</a:t>
            </a:r>
          </a:p>
        </p:txBody>
      </p:sp>
      <p:pic>
        <p:nvPicPr>
          <p:cNvPr id="5" name="Picture 4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C818A036-786F-47A3-9122-0A21B7D8BCE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10439" y="645106"/>
            <a:ext cx="4959121" cy="52477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235176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44E873-2340-4A09-AF84-983F96FF8E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Disclaimer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A237B68-4087-44BE-B2B7-3D81C366D45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All methods I am going to show today are wrong.</a:t>
            </a:r>
          </a:p>
        </p:txBody>
      </p:sp>
    </p:spTree>
    <p:extLst>
      <p:ext uri="{BB962C8B-B14F-4D97-AF65-F5344CB8AC3E}">
        <p14:creationId xmlns:p14="http://schemas.microsoft.com/office/powerpoint/2010/main" val="171031450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B0ABBA-EFE6-49D1-A1C8-BB97CF08EE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Single time point study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6F3FE19-090D-4834-B581-DEFAA2BF0B5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Weighted results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1423568-7BAD-4E69-896E-CE3008C4D2D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63101" y="2752632"/>
            <a:ext cx="5124450" cy="3724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270430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B0ABBA-EFE6-49D1-A1C8-BB97CF08EE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Single time point study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6F3FE19-090D-4834-B581-DEFAA2BF0B5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Unweighted results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601A5B0-7969-4E7C-9EA5-2C120AEF219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9394" y="2800350"/>
            <a:ext cx="5534025" cy="3067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287352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469CDC-16A7-4239-AADC-BFA8C9CD59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Key assumption for causal inference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147E78D-1386-4A3F-B5A9-D7B97C817DA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Exchangeability</a:t>
            </a:r>
          </a:p>
          <a:p>
            <a:pPr lvl="1"/>
            <a:r>
              <a:rPr lang="en-US" dirty="0"/>
              <a:t>No unmeasured confounding given the set of variables used in the weighting procedure</a:t>
            </a:r>
          </a:p>
          <a:p>
            <a:pPr lvl="1"/>
            <a:r>
              <a:rPr lang="en-US" dirty="0"/>
              <a:t>This is a requirement for all statistical model for causal inference (but untestable)</a:t>
            </a:r>
          </a:p>
          <a:p>
            <a:pPr lvl="1"/>
            <a:r>
              <a:rPr lang="en-US" dirty="0"/>
              <a:t>Need to consider theoretical framework</a:t>
            </a:r>
          </a:p>
          <a:p>
            <a:pPr lvl="2"/>
            <a:r>
              <a:rPr lang="en-US" dirty="0"/>
              <a:t>Developmental psychology</a:t>
            </a:r>
          </a:p>
          <a:p>
            <a:pPr lvl="2"/>
            <a:r>
              <a:rPr lang="en-US" dirty="0"/>
              <a:t>Family, school and peer factors are all potential confounders</a:t>
            </a:r>
          </a:p>
          <a:p>
            <a:pPr lvl="2"/>
            <a:r>
              <a:rPr lang="en-US" dirty="0"/>
              <a:t>Need to include key factors in these domains</a:t>
            </a:r>
          </a:p>
          <a:p>
            <a:pPr lvl="1"/>
            <a:r>
              <a:rPr lang="en-US" dirty="0"/>
              <a:t>Sensitivity analysis (e.g. E-value approach, </a:t>
            </a:r>
            <a:r>
              <a:rPr lang="en-US" sz="1200" dirty="0"/>
              <a:t>VanderWeele and Ding, 2017</a:t>
            </a:r>
            <a:r>
              <a:rPr lang="en-US" dirty="0"/>
              <a:t>)</a:t>
            </a:r>
          </a:p>
          <a:p>
            <a:pPr lvl="2"/>
            <a:endParaRPr lang="en-US" dirty="0"/>
          </a:p>
          <a:p>
            <a:pPr marL="987552" lvl="2" indent="0">
              <a:buNone/>
            </a:pPr>
            <a:endParaRPr lang="en-US" dirty="0"/>
          </a:p>
          <a:p>
            <a:pPr lvl="2"/>
            <a:endParaRPr lang="en-US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923287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DF1181-251E-4654-8075-4429CFEF18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Key assumption for causal inference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64AA87A-7DD8-46FB-AE58-737195827E9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Positivity</a:t>
            </a:r>
          </a:p>
          <a:p>
            <a:pPr lvl="1"/>
            <a:r>
              <a:rPr lang="en-US" dirty="0"/>
              <a:t>The probability of receiving treatment/ not receiving treatment is non-zero.</a:t>
            </a:r>
          </a:p>
          <a:p>
            <a:pPr lvl="1"/>
            <a:r>
              <a:rPr lang="en-US" dirty="0"/>
              <a:t>This assumption is violated if treatment assignment is deterministic. </a:t>
            </a:r>
          </a:p>
        </p:txBody>
      </p:sp>
    </p:spTree>
    <p:extLst>
      <p:ext uri="{BB962C8B-B14F-4D97-AF65-F5344CB8AC3E}">
        <p14:creationId xmlns:p14="http://schemas.microsoft.com/office/powerpoint/2010/main" val="122599094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AA1D00-83B7-4E09-9020-2B037F3DB1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Key assumption for causal inference	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635C475-FE7D-4D72-8243-44D37F14487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model for computing the probability of receiving/ not receiving treatment is correctly specified.</a:t>
            </a:r>
          </a:p>
          <a:p>
            <a:pPr lvl="1"/>
            <a:r>
              <a:rPr lang="en-US" dirty="0"/>
              <a:t>It is nearly certain that this assumption is violated to some extent (ALL MODELS ARE WRONG).</a:t>
            </a:r>
          </a:p>
          <a:p>
            <a:pPr lvl="1"/>
            <a:r>
              <a:rPr lang="en-US" dirty="0"/>
              <a:t>Include interaction terms</a:t>
            </a:r>
          </a:p>
          <a:p>
            <a:pPr lvl="1"/>
            <a:r>
              <a:rPr lang="en-US" dirty="0"/>
              <a:t>Machine learning algorithm to model potential non-linear relationship between confounders and exposure (will implement this in the next version of </a:t>
            </a:r>
            <a:r>
              <a:rPr lang="en-US" dirty="0" err="1"/>
              <a:t>StatsNotebook</a:t>
            </a:r>
            <a:r>
              <a:rPr lang="en-US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33091694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FD96E2-E3A9-4845-956D-1A408FC1D8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Single time point study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13423AB-4C7B-4EA4-958E-954FD2657DC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We can weight the data by a larger set of potential confounding variables</a:t>
            </a:r>
          </a:p>
          <a:p>
            <a:pPr lvl="1"/>
            <a:r>
              <a:rPr lang="en-US" dirty="0"/>
              <a:t>Sex (</a:t>
            </a:r>
            <a:r>
              <a:rPr lang="en-US" b="1" dirty="0">
                <a:solidFill>
                  <a:srgbClr val="00B0F0"/>
                </a:solidFill>
              </a:rPr>
              <a:t>sex</a:t>
            </a:r>
            <a:r>
              <a:rPr lang="en-US" dirty="0"/>
              <a:t>; 0: Male; 1: Female)</a:t>
            </a:r>
          </a:p>
          <a:p>
            <a:pPr lvl="1"/>
            <a:r>
              <a:rPr lang="en-US" dirty="0"/>
              <a:t>Alcohol use (</a:t>
            </a:r>
            <a:r>
              <a:rPr lang="en-US" b="1" dirty="0">
                <a:solidFill>
                  <a:srgbClr val="00B0F0"/>
                </a:solidFill>
              </a:rPr>
              <a:t>alc_3</a:t>
            </a:r>
            <a:r>
              <a:rPr lang="en-US" dirty="0"/>
              <a:t> ; 0: No; 1: Yes)</a:t>
            </a:r>
          </a:p>
          <a:p>
            <a:pPr lvl="1"/>
            <a:r>
              <a:rPr lang="en-US" dirty="0"/>
              <a:t>Antisocial behavior (</a:t>
            </a:r>
            <a:r>
              <a:rPr lang="en-US" b="1" dirty="0">
                <a:solidFill>
                  <a:srgbClr val="00B0F0"/>
                </a:solidFill>
              </a:rPr>
              <a:t>antisocial_3</a:t>
            </a:r>
            <a:r>
              <a:rPr lang="en-US" dirty="0"/>
              <a:t>; 0: No; 1: Yes)</a:t>
            </a:r>
          </a:p>
          <a:p>
            <a:pPr lvl="1"/>
            <a:r>
              <a:rPr lang="en-US" dirty="0"/>
              <a:t>Peers’ alcohol use (</a:t>
            </a:r>
            <a:r>
              <a:rPr lang="en-US" b="1" dirty="0">
                <a:solidFill>
                  <a:srgbClr val="00B0F0"/>
                </a:solidFill>
              </a:rPr>
              <a:t>peer_alc_3</a:t>
            </a:r>
            <a:r>
              <a:rPr lang="en-US" dirty="0"/>
              <a:t>; 0: None; 1: 1-2 friends; 2: 3 or more friends)</a:t>
            </a:r>
          </a:p>
          <a:p>
            <a:pPr lvl="1"/>
            <a:r>
              <a:rPr lang="en-US" dirty="0"/>
              <a:t>Peers’ cannabis use (</a:t>
            </a:r>
            <a:r>
              <a:rPr lang="en-US" b="1" dirty="0">
                <a:solidFill>
                  <a:srgbClr val="00B0F0"/>
                </a:solidFill>
              </a:rPr>
              <a:t>peer_can_3</a:t>
            </a:r>
            <a:r>
              <a:rPr lang="en-US" dirty="0"/>
              <a:t>; 0: None; 1: 1-2 friends; 2: 3 or more friends)</a:t>
            </a:r>
          </a:p>
          <a:p>
            <a:pPr lvl="1"/>
            <a:r>
              <a:rPr lang="en-US" dirty="0"/>
              <a:t>Academic grade (</a:t>
            </a:r>
            <a:r>
              <a:rPr lang="en-US" b="1" dirty="0">
                <a:solidFill>
                  <a:srgbClr val="00B0F0"/>
                </a:solidFill>
              </a:rPr>
              <a:t>failed_3</a:t>
            </a:r>
            <a:r>
              <a:rPr lang="en-US" dirty="0"/>
              <a:t>; 0: No failed subject; 1: At least failed 1 subject)</a:t>
            </a:r>
          </a:p>
          <a:p>
            <a:pPr lvl="1"/>
            <a:r>
              <a:rPr lang="en-US" dirty="0"/>
              <a:t>Family history of substance use (</a:t>
            </a:r>
            <a:r>
              <a:rPr lang="en-US" b="1" dirty="0" err="1">
                <a:solidFill>
                  <a:srgbClr val="00B0F0"/>
                </a:solidFill>
              </a:rPr>
              <a:t>family_drug_use</a:t>
            </a:r>
            <a:r>
              <a:rPr lang="en-US" dirty="0"/>
              <a:t>; 0: No; 1: Yes)</a:t>
            </a:r>
          </a:p>
          <a:p>
            <a:pPr lvl="1"/>
            <a:r>
              <a:rPr lang="en-US" dirty="0"/>
              <a:t>Psychological distress (</a:t>
            </a:r>
            <a:r>
              <a:rPr lang="en-US" b="1" dirty="0">
                <a:solidFill>
                  <a:srgbClr val="00B0F0"/>
                </a:solidFill>
              </a:rPr>
              <a:t>distress</a:t>
            </a:r>
            <a:r>
              <a:rPr lang="en-US" dirty="0"/>
              <a:t>; higher score -&gt; higher distress)</a:t>
            </a:r>
          </a:p>
          <a:p>
            <a:r>
              <a:rPr lang="en-US" dirty="0"/>
              <a:t>Exposure</a:t>
            </a:r>
          </a:p>
          <a:p>
            <a:pPr lvl="1"/>
            <a:r>
              <a:rPr lang="en-US" dirty="0"/>
              <a:t>Cannabis use (</a:t>
            </a:r>
            <a:r>
              <a:rPr lang="en-US" b="1" dirty="0">
                <a:solidFill>
                  <a:srgbClr val="00B0F0"/>
                </a:solidFill>
              </a:rPr>
              <a:t>can_3</a:t>
            </a:r>
            <a:r>
              <a:rPr lang="en-US" dirty="0"/>
              <a:t>; 0: No; 1: Yes)</a:t>
            </a:r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745637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E63687-DCD7-45AA-BCD6-A34DB8CB36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Single time point study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6BB4C1C-4A7E-47B9-A3CC-2628C7F4102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Calculate IPTW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255DF10-093A-4BBC-9BAC-8478274DB1C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1600" y="2776943"/>
            <a:ext cx="8191500" cy="1933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3483069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E63687-DCD7-45AA-BCD6-A34DB8CB36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Single time point study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6BB4C1C-4A7E-47B9-A3CC-2628C7F4102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Outcome model (logistic regression) with IPTW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CC1DFB7-EB52-4F64-87BA-16E47606786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1600" y="2857690"/>
            <a:ext cx="6467475" cy="2276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1974848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5A00F3-6C37-461D-8020-254B380058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685800"/>
            <a:ext cx="4197096" cy="1485900"/>
          </a:xfrm>
        </p:spPr>
        <p:txBody>
          <a:bodyPr/>
          <a:lstStyle/>
          <a:p>
            <a:r>
              <a:rPr lang="en-US" dirty="0" err="1"/>
              <a:t>StatsNotebook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E11B63F-0EB6-4159-BE75-4660E00F44D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en-US" dirty="0"/>
              <a:t>Causal</a:t>
            </a:r>
          </a:p>
          <a:p>
            <a:pPr lvl="1"/>
            <a:r>
              <a:rPr lang="en-US" dirty="0"/>
              <a:t>IPTW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140E36B-083C-4B54-A339-6761325355F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12714" y="233362"/>
            <a:ext cx="6362700" cy="6391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9054831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27BC07-F5BB-47E1-BBD4-94BDAA54F2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685800"/>
            <a:ext cx="4724400" cy="1485900"/>
          </a:xfrm>
        </p:spPr>
        <p:txBody>
          <a:bodyPr/>
          <a:lstStyle/>
          <a:p>
            <a:r>
              <a:rPr lang="en-US" dirty="0" err="1"/>
              <a:t>StatsNotebook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FF5900D-6334-484B-A544-111C50CC398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600" y="2286000"/>
            <a:ext cx="4724400" cy="3581400"/>
          </a:xfrm>
        </p:spPr>
        <p:txBody>
          <a:bodyPr/>
          <a:lstStyle/>
          <a:p>
            <a:pPr lvl="1"/>
            <a:r>
              <a:rPr lang="en-US" dirty="0"/>
              <a:t>Regression</a:t>
            </a:r>
          </a:p>
          <a:p>
            <a:pPr lvl="1"/>
            <a:r>
              <a:rPr lang="en-US" dirty="0"/>
              <a:t>Logistic regression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FF89514-01C4-48BA-A819-9BB9D9CFF63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36709" y="0"/>
            <a:ext cx="565529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622274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44E873-2340-4A09-AF84-983F96FF8E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Disclaimer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A237B68-4087-44BE-B2B7-3D81C366D45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All methods I am going to show today are wrong.</a:t>
            </a:r>
          </a:p>
          <a:p>
            <a:pPr lvl="1"/>
            <a:r>
              <a:rPr lang="en-US" dirty="0"/>
              <a:t>“All models are wrong, but some are useful – George box”</a:t>
            </a:r>
          </a:p>
          <a:p>
            <a:pPr lvl="1"/>
            <a:r>
              <a:rPr lang="en-US" i="0" dirty="0"/>
              <a:t>For analysis of multi-wave longitudinal data, IPTW/MSM is </a:t>
            </a:r>
            <a:r>
              <a:rPr lang="en-US" b="1" dirty="0"/>
              <a:t>less wrong</a:t>
            </a:r>
            <a:r>
              <a:rPr lang="en-US" i="0" dirty="0"/>
              <a:t> than standard regression methods.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3803836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C63EA6-6C01-4FE5-8E20-A7201C51D7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Single time point study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4B3A42BA-56CD-48D9-B633-9F8A417E652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71600" y="2478024"/>
            <a:ext cx="4871425" cy="3581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4320121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F308CA-5199-480F-848A-EBCE0B8064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0F2DCB0-DBCD-4614-9FA4-ABF0DD33A31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30352" lvl="1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3939078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2E6ED3-FF31-4F97-80A4-006DDCF576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Extension to longitudinal study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0650248-0125-43EA-95B0-C9E572D1040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Does adolescent cannabis use lead to other illicit substance use in adulthood?</a:t>
            </a:r>
          </a:p>
          <a:p>
            <a:pPr lvl="1"/>
            <a:r>
              <a:rPr lang="en-US" dirty="0"/>
              <a:t>Peers’ cannabis use is likely to be a confounder</a:t>
            </a:r>
          </a:p>
          <a:p>
            <a:pPr lvl="2"/>
            <a:r>
              <a:rPr lang="en-US" dirty="0"/>
              <a:t>Having peers who used cannabis increases the risk of using cannabis and also other substance.</a:t>
            </a:r>
          </a:p>
          <a:p>
            <a:pPr lvl="1"/>
            <a:r>
              <a:rPr lang="en-US" dirty="0"/>
              <a:t>Peers’ cannabis use is likely to be a mediator</a:t>
            </a:r>
          </a:p>
          <a:p>
            <a:pPr lvl="2"/>
            <a:r>
              <a:rPr lang="en-US" dirty="0"/>
              <a:t>An individual’s own cannabis use also increase affiliation with peers who use cannabis.</a:t>
            </a:r>
          </a:p>
          <a:p>
            <a:pPr lvl="1"/>
            <a:r>
              <a:rPr lang="en-US" dirty="0"/>
              <a:t>Peers’ cannabis is thus a time-varying confounder that is </a:t>
            </a:r>
          </a:p>
          <a:p>
            <a:pPr lvl="2"/>
            <a:r>
              <a:rPr lang="en-US" dirty="0"/>
              <a:t>affected by prior “treatment” (individual’s own cannabis use) </a:t>
            </a:r>
          </a:p>
          <a:p>
            <a:pPr lvl="2"/>
            <a:r>
              <a:rPr lang="en-US" dirty="0"/>
              <a:t>affect both future cannabis use (i.e. future “treatment”) and illicit substance use (outcome)</a:t>
            </a:r>
          </a:p>
          <a:p>
            <a:pPr lvl="2"/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0880591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2A82B7-1B78-444C-88F4-F63ECEE9B3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685800"/>
            <a:ext cx="6333893" cy="1485900"/>
          </a:xfrm>
        </p:spPr>
        <p:txBody>
          <a:bodyPr>
            <a:normAutofit/>
          </a:bodyPr>
          <a:lstStyle/>
          <a:p>
            <a:r>
              <a:rPr lang="en-US" sz="3400" dirty="0"/>
              <a:t>Extension to longitudinal study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B716518-19EA-4A32-BEAB-A630E2CB0E4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600" y="2286000"/>
            <a:ext cx="3282694" cy="3581400"/>
          </a:xfrm>
        </p:spPr>
        <p:txBody>
          <a:bodyPr>
            <a:normAutofit fontScale="85000" lnSpcReduction="20000"/>
          </a:bodyPr>
          <a:lstStyle/>
          <a:p>
            <a:r>
              <a:rPr lang="en-US" dirty="0"/>
              <a:t>B – A set of baseline confounders (It could be considered as a subset of C</a:t>
            </a:r>
            <a:r>
              <a:rPr lang="en-US" sz="1100" dirty="0"/>
              <a:t>1</a:t>
            </a:r>
            <a:r>
              <a:rPr lang="en-US" dirty="0"/>
              <a:t> )</a:t>
            </a:r>
          </a:p>
          <a:p>
            <a:r>
              <a:rPr lang="en-US" dirty="0"/>
              <a:t>C</a:t>
            </a:r>
            <a:r>
              <a:rPr lang="en-US" sz="1100" dirty="0"/>
              <a:t>1</a:t>
            </a:r>
            <a:r>
              <a:rPr lang="en-US" dirty="0"/>
              <a:t>, C</a:t>
            </a:r>
            <a:r>
              <a:rPr lang="en-US" sz="1100" dirty="0"/>
              <a:t>2</a:t>
            </a:r>
            <a:r>
              <a:rPr lang="en-US" dirty="0"/>
              <a:t> and C</a:t>
            </a:r>
            <a:r>
              <a:rPr lang="en-US" sz="1100" dirty="0"/>
              <a:t>3 </a:t>
            </a:r>
            <a:r>
              <a:rPr lang="en-US" dirty="0"/>
              <a:t>– A set of potential time-varying confounders for exposure A</a:t>
            </a:r>
            <a:r>
              <a:rPr lang="en-US" sz="1100" dirty="0"/>
              <a:t>1</a:t>
            </a:r>
            <a:r>
              <a:rPr lang="en-US" dirty="0"/>
              <a:t>, A</a:t>
            </a:r>
            <a:r>
              <a:rPr lang="en-US" sz="1100" dirty="0"/>
              <a:t>2 </a:t>
            </a:r>
            <a:r>
              <a:rPr lang="en-US" dirty="0"/>
              <a:t>and A</a:t>
            </a:r>
            <a:r>
              <a:rPr lang="en-US" sz="1100" dirty="0"/>
              <a:t>3</a:t>
            </a:r>
            <a:r>
              <a:rPr lang="en-US" dirty="0"/>
              <a:t>. </a:t>
            </a:r>
          </a:p>
          <a:p>
            <a:r>
              <a:rPr lang="en-US" dirty="0"/>
              <a:t>A</a:t>
            </a:r>
            <a:r>
              <a:rPr lang="en-US" sz="1100" dirty="0"/>
              <a:t>1</a:t>
            </a:r>
            <a:r>
              <a:rPr lang="en-US" dirty="0"/>
              <a:t>, A</a:t>
            </a:r>
            <a:r>
              <a:rPr lang="en-US" sz="1100" dirty="0"/>
              <a:t>2</a:t>
            </a:r>
            <a:r>
              <a:rPr lang="en-US" dirty="0"/>
              <a:t> and A</a:t>
            </a:r>
            <a:r>
              <a:rPr lang="en-US" sz="1100" dirty="0"/>
              <a:t>3 </a:t>
            </a:r>
            <a:r>
              <a:rPr lang="en-US" dirty="0"/>
              <a:t>– Time-varying exposure (Affected by previous exposure and confounders; affect future exposure and future confounders)</a:t>
            </a:r>
          </a:p>
          <a:p>
            <a:r>
              <a:rPr lang="en-US" dirty="0"/>
              <a:t>Y – outcome</a:t>
            </a:r>
          </a:p>
        </p:txBody>
      </p:sp>
      <p:pic>
        <p:nvPicPr>
          <p:cNvPr id="7" name="Picture 6" descr="A picture containing ball, train&#10;&#10;Description automatically generated">
            <a:extLst>
              <a:ext uri="{FF2B5EF4-FFF2-40B4-BE49-F238E27FC236}">
                <a16:creationId xmlns:a16="http://schemas.microsoft.com/office/drawing/2014/main" id="{3825C864-534D-4D33-A3F7-E6AD3145169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31467" y="1501226"/>
            <a:ext cx="6517065" cy="35355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1896613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2A82B7-1B78-444C-88F4-F63ECEE9B3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685800"/>
            <a:ext cx="6173675" cy="1485900"/>
          </a:xfrm>
        </p:spPr>
        <p:txBody>
          <a:bodyPr>
            <a:normAutofit/>
          </a:bodyPr>
          <a:lstStyle/>
          <a:p>
            <a:r>
              <a:rPr lang="en-US" sz="3400" dirty="0"/>
              <a:t>Extension to longitudinal study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B716518-19EA-4A32-BEAB-A630E2CB0E47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371600" y="2286000"/>
                <a:ext cx="3282694" cy="3581400"/>
              </a:xfrm>
            </p:spPr>
            <p:txBody>
              <a:bodyPr>
                <a:normAutofit fontScale="92500" lnSpcReduction="10000"/>
              </a:bodyPr>
              <a:lstStyle/>
              <a:p>
                <a:r>
                  <a:rPr lang="en-US" sz="1600" dirty="0"/>
                  <a:t>B – Having an alcoholic parent; this could be treated as a special subset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6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endParaRPr lang="en-US" sz="1600" dirty="0"/>
              </a:p>
              <a:p>
                <a:r>
                  <a:rPr lang="en-US" sz="1600" dirty="0"/>
                  <a:t>C – Peers’ cannabis use</a:t>
                </a:r>
              </a:p>
              <a:p>
                <a:pPr lvl="1"/>
                <a:r>
                  <a:rPr lang="en-US" sz="1600" dirty="0"/>
                  <a:t>An individual’s own cannabis use increased involvement with cannabis using peers</a:t>
                </a:r>
              </a:p>
              <a:p>
                <a:pPr lvl="1"/>
                <a:r>
                  <a:rPr lang="en-US" sz="1600" dirty="0"/>
                  <a:t>Cannabis using peer increased an individuals’ future risk of cannabis use and illicit substance use</a:t>
                </a:r>
              </a:p>
              <a:p>
                <a:r>
                  <a:rPr lang="en-US" sz="1600" dirty="0"/>
                  <a:t>A – Cannabis use</a:t>
                </a:r>
              </a:p>
              <a:p>
                <a:r>
                  <a:rPr lang="en-US" sz="1600" dirty="0"/>
                  <a:t>Y – Illicit substance use at age 25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B716518-19EA-4A32-BEAB-A630E2CB0E4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371600" y="2286000"/>
                <a:ext cx="3282694" cy="3581400"/>
              </a:xfrm>
              <a:blipFill>
                <a:blip r:embed="rId2"/>
                <a:stretch>
                  <a:fillRect l="-558" t="-1361" r="-11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 descr="A picture containing ball, room&#10;&#10;Description automatically generated">
            <a:extLst>
              <a:ext uri="{FF2B5EF4-FFF2-40B4-BE49-F238E27FC236}">
                <a16:creationId xmlns:a16="http://schemas.microsoft.com/office/drawing/2014/main" id="{BC412BC4-588C-4337-AE10-E103898F042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31467" y="1501226"/>
            <a:ext cx="6517065" cy="35355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5997941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BFE868-FDC5-4385-9297-DE6145C513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Extension to longitudinal study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CF07141-2328-45E9-854C-694538685F9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Standard methods such as regression analysis will produce biased estimates.</a:t>
            </a:r>
          </a:p>
          <a:p>
            <a:pPr lvl="1"/>
            <a:r>
              <a:rPr lang="en-US" dirty="0"/>
              <a:t>Adjusting for peers’ cannabis use - block part of the causal effect from previous cannabis use because it is a mediator</a:t>
            </a:r>
          </a:p>
          <a:p>
            <a:pPr lvl="1"/>
            <a:r>
              <a:rPr lang="en-US" dirty="0"/>
              <a:t>Not adjusting for peers’ cannabis use – ignore the confounding effects; violate the exchangeability assumption (no unmeasured confounding)</a:t>
            </a:r>
          </a:p>
        </p:txBody>
      </p:sp>
    </p:spTree>
    <p:extLst>
      <p:ext uri="{BB962C8B-B14F-4D97-AF65-F5344CB8AC3E}">
        <p14:creationId xmlns:p14="http://schemas.microsoft.com/office/powerpoint/2010/main" val="3323515970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BFE868-FDC5-4385-9297-DE6145C513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Extension to longitudinal study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CF07141-2328-45E9-854C-694538685F9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IPTW can be used to repeatedly weight the data to obtain unbiased estimate for causal inference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𝑠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∏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  <m:e>
                        <m:f>
                          <m:f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𝑃</m:t>
                            </m:r>
                            <m:d>
                              <m:d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𝐴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𝑖𝑗</m:t>
                                    </m:r>
                                  </m:sub>
                                </m:s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sSub>
                                  <m:sSub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𝑖𝑗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acc>
                                      <m:accPr>
                                        <m:chr m:val="̅"/>
                                        <m:ctrlP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𝐴</m:t>
                                        </m:r>
                                      </m:e>
                                    </m:acc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(</m:t>
                                    </m:r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𝑗</m:t>
                                    </m:r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−1)</m:t>
                                    </m:r>
                                  </m:sub>
                                </m:sSub>
                              </m:e>
                            </m:d>
                          </m:num>
                          <m:den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𝑃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(</m:t>
                            </m:r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𝐴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𝑖𝑗</m:t>
                                </m:r>
                              </m:sub>
                            </m:s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=</m:t>
                            </m:r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𝑖𝑗</m:t>
                                </m:r>
                              </m:sub>
                            </m:s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|</m:t>
                            </m:r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acc>
                                  <m:accPr>
                                    <m:chr m:val="̅"/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𝐴</m:t>
                                    </m:r>
                                  </m:e>
                                </m:acc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𝑗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−1)</m:t>
                                </m:r>
                              </m:sub>
                            </m:s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, </m:t>
                            </m:r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acc>
                                  <m:accPr>
                                    <m:chr m:val="̅"/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𝑋</m:t>
                                    </m:r>
                                  </m:e>
                                </m:acc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𝑗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−1)</m:t>
                                </m:r>
                              </m:sub>
                            </m:s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)</m:t>
                            </m:r>
                          </m:den>
                        </m:f>
                      </m:e>
                    </m:nary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̅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</m:acc>
                      </m:e>
                      <m:sub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𝑗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−1)</m:t>
                        </m:r>
                      </m:sub>
                    </m:sSub>
                  </m:oMath>
                </a14:m>
                <a:r>
                  <a:rPr lang="en-US" dirty="0"/>
                  <a:t> represents the treatment history up to time j-1.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̅"/>
                            <m:ctrlPr>
                              <a:rPr lang="en-US" i="1" dirty="0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</m:acc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𝑗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−1</m:t>
                            </m:r>
                          </m:e>
                        </m:d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represents the history of all confounders up to time j-1. 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CF07141-2328-45E9-854C-694538685F9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571" t="-13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61528828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2B321F-B01F-4F40-91D4-02E47C94E1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Calculating weights</a:t>
            </a:r>
            <a:br>
              <a:rPr lang="en-US" dirty="0"/>
            </a:b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77CFC94-2C6C-46DA-B1A1-FEECC4CF397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lnSpcReduction="10000"/>
              </a:bodyPr>
              <a:lstStyle/>
              <a:p>
                <a:r>
                  <a:rPr lang="en-US" dirty="0"/>
                  <a:t>Calculate weights from the probability of receiving “treatment” at each time point, and multiply them to form a final weight</a:t>
                </a:r>
              </a:p>
              <a:p>
                <a:r>
                  <a:rPr lang="en-US" dirty="0"/>
                  <a:t>Weight for Time 1</a:t>
                </a:r>
              </a:p>
              <a:p>
                <a:pPr lvl="1"/>
                <a:r>
                  <a:rPr lang="en-US" b="0" dirty="0"/>
                  <a:t>Stabilized: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𝐴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</m:e>
                        </m:d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  <m:d>
                          <m:dPr>
                            <m:endChr m:val="|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𝐴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</m:e>
                        </m:d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den>
                    </m:f>
                  </m:oMath>
                </a14:m>
                <a:r>
                  <a:rPr lang="en-US" dirty="0"/>
                  <a:t> ; </a:t>
                </a:r>
                <a:r>
                  <a:rPr lang="en-US" dirty="0" err="1"/>
                  <a:t>Unstabilized</a:t>
                </a:r>
                <a:r>
                  <a:rPr lang="en-US" dirty="0"/>
                  <a:t>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>
                            <a:latin typeface="Cambria Math" panose="02040503050406030204" pitchFamily="18" charset="0"/>
                          </a:rPr>
                          <m:t>𝑃</m:t>
                        </m:r>
                        <m:d>
                          <m:dPr>
                            <m:endChr m:val="|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>
                                    <a:latin typeface="Cambria Math" panose="02040503050406030204" pitchFamily="18" charset="0"/>
                                  </a:rPr>
                                  <m:t>𝐴</m:t>
                                </m:r>
                              </m:e>
                              <m:sub>
                                <m:r>
                                  <a:rPr lang="en-US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</m:e>
                        </m:d>
                        <m:r>
                          <a:rPr lang="en-US">
                            <a:latin typeface="Cambria Math" panose="02040503050406030204" pitchFamily="18" charset="0"/>
                          </a:rPr>
                          <m:t> 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  <m:sub>
                            <m:r>
                              <a:rPr lang="en-US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>
                            <a:latin typeface="Cambria Math" panose="02040503050406030204" pitchFamily="18" charset="0"/>
                          </a:rPr>
                          <m:t>)</m:t>
                        </m:r>
                      </m:den>
                    </m:f>
                  </m:oMath>
                </a14:m>
                <a:endParaRPr lang="en-US" dirty="0"/>
              </a:p>
              <a:p>
                <a:r>
                  <a:rPr lang="en-US" dirty="0"/>
                  <a:t>Weight for Time 2</a:t>
                </a:r>
                <a:endParaRPr lang="en-US" dirty="0">
                  <a:latin typeface="Cambria Math" panose="02040503050406030204" pitchFamily="18" charset="0"/>
                </a:endParaRPr>
              </a:p>
              <a:p>
                <a:pPr lvl="1"/>
                <a:r>
                  <a:rPr lang="en-US" dirty="0"/>
                  <a:t>Stabilized: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>
                            <a:latin typeface="Cambria Math" panose="02040503050406030204" pitchFamily="18" charset="0"/>
                          </a:rPr>
                          <m:t>𝑃</m:t>
                        </m:r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>
                                    <a:latin typeface="Cambria Math" panose="02040503050406030204" pitchFamily="18" charset="0"/>
                                  </a:rPr>
                                  <m:t>𝐴</m:t>
                                </m:r>
                              </m:e>
                              <m:sub>
                                <m:r>
                                  <a:rPr lang="en-US" b="0" i="0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  <m:r>
                              <a:rPr lang="en-US" b="0" i="0" smtClean="0">
                                <a:latin typeface="Cambria Math" panose="02040503050406030204" pitchFamily="18" charset="0"/>
                              </a:rPr>
                              <m:t>|</m:t>
                            </m:r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sty m:val="p"/>
                                  </m:rPr>
                                  <a:rPr lang="en-US" b="0" i="0" smtClean="0">
                                    <a:latin typeface="Cambria Math" panose="02040503050406030204" pitchFamily="18" charset="0"/>
                                  </a:rPr>
                                  <m:t>A</m:t>
                                </m:r>
                              </m:e>
                              <m:sub>
                                <m:r>
                                  <a:rPr lang="en-US" b="0" i="0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</m:e>
                        </m:d>
                      </m:num>
                      <m:den>
                        <m:r>
                          <a:rPr lang="en-US">
                            <a:latin typeface="Cambria Math" panose="02040503050406030204" pitchFamily="18" charset="0"/>
                          </a:rPr>
                          <m:t>𝑃</m:t>
                        </m:r>
                        <m:d>
                          <m:dPr>
                            <m:endChr m:val="|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>
                                    <a:latin typeface="Cambria Math" panose="02040503050406030204" pitchFamily="18" charset="0"/>
                                  </a:rPr>
                                  <m:t>𝐴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</m:e>
                        </m:d>
                        <m:r>
                          <a:rPr lang="en-US">
                            <a:latin typeface="Cambria Math" panose="02040503050406030204" pitchFamily="18" charset="0"/>
                          </a:rPr>
                          <m:t> 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 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𝑋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,   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  <m:sub>
                            <m:r>
                              <a:rPr lang="en-US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>
                            <a:latin typeface="Cambria Math" panose="02040503050406030204" pitchFamily="18" charset="0"/>
                          </a:rPr>
                          <m:t>)</m:t>
                        </m:r>
                      </m:den>
                    </m:f>
                  </m:oMath>
                </a14:m>
                <a:r>
                  <a:rPr lang="en-US" dirty="0"/>
                  <a:t>; </a:t>
                </a:r>
                <a:r>
                  <a:rPr lang="en-US" dirty="0" err="1"/>
                  <a:t>Unstabilized</a:t>
                </a:r>
                <a:r>
                  <a:rPr lang="en-US" dirty="0"/>
                  <a:t>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>
                            <a:latin typeface="Cambria Math" panose="02040503050406030204" pitchFamily="18" charset="0"/>
                          </a:rPr>
                          <m:t>𝑃</m:t>
                        </m:r>
                        <m:d>
                          <m:dPr>
                            <m:endChr m:val="|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>
                                    <a:latin typeface="Cambria Math" panose="02040503050406030204" pitchFamily="18" charset="0"/>
                                  </a:rPr>
                                  <m:t>𝐴</m:t>
                                </m:r>
                              </m:e>
                              <m:sub>
                                <m:r>
                                  <a:rPr lang="en-US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</m:e>
                        </m:d>
                        <m:r>
                          <a:rPr lang="en-US">
                            <a:latin typeface="Cambria Math" panose="02040503050406030204" pitchFamily="18" charset="0"/>
                          </a:rPr>
                          <m:t> 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en-US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>
                            <a:latin typeface="Cambria Math" panose="02040503050406030204" pitchFamily="18" charset="0"/>
                          </a:rPr>
                          <m:t>, 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>
                                <a:latin typeface="Cambria Math" panose="02040503050406030204" pitchFamily="18" charset="0"/>
                              </a:rPr>
                              <m:t> </m:t>
                            </m:r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>
                                    <a:latin typeface="Cambria Math" panose="02040503050406030204" pitchFamily="18" charset="0"/>
                                  </a:rPr>
                                  <m:t>𝑋</m:t>
                                </m:r>
                              </m:e>
                              <m:sub>
                                <m:r>
                                  <a:rPr lang="en-US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  <m:r>
                              <a:rPr lang="en-US">
                                <a:latin typeface="Cambria Math" panose="02040503050406030204" pitchFamily="18" charset="0"/>
                              </a:rPr>
                              <m:t>,   </m:t>
                            </m:r>
                            <m:r>
                              <a:rPr lang="en-US"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  <m:sub>
                            <m:r>
                              <a:rPr lang="en-US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>
                            <a:latin typeface="Cambria Math" panose="02040503050406030204" pitchFamily="18" charset="0"/>
                          </a:rPr>
                          <m:t>)</m:t>
                        </m:r>
                      </m:den>
                    </m:f>
                  </m:oMath>
                </a14:m>
                <a:endParaRPr lang="en-US" dirty="0"/>
              </a:p>
              <a:p>
                <a:r>
                  <a:rPr lang="en-US" dirty="0"/>
                  <a:t>Weight for Time 3</a:t>
                </a:r>
              </a:p>
              <a:p>
                <a:pPr lvl="1"/>
                <a:r>
                  <a:rPr lang="en-US" dirty="0"/>
                  <a:t>Stabilized: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>
                            <a:latin typeface="Cambria Math" panose="02040503050406030204" pitchFamily="18" charset="0"/>
                          </a:rPr>
                          <m:t>𝑃</m:t>
                        </m:r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>
                                    <a:latin typeface="Cambria Math" panose="02040503050406030204" pitchFamily="18" charset="0"/>
                                  </a:rPr>
                                  <m:t>𝐴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sub>
                            </m:s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|</m:t>
                            </m:r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𝐴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𝐴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</m:e>
                        </m:d>
                      </m:num>
                      <m:den>
                        <m:r>
                          <a:rPr lang="en-US">
                            <a:latin typeface="Cambria Math" panose="02040503050406030204" pitchFamily="18" charset="0"/>
                          </a:rPr>
                          <m:t>𝑃</m:t>
                        </m:r>
                        <m:d>
                          <m:dPr>
                            <m:endChr m:val="|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>
                                    <a:latin typeface="Cambria Math" panose="02040503050406030204" pitchFamily="18" charset="0"/>
                                  </a:rPr>
                                  <m:t>𝐴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sub>
                            </m:sSub>
                          </m:e>
                        </m:d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 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 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>
                            <a:latin typeface="Cambria Math" panose="02040503050406030204" pitchFamily="18" charset="0"/>
                          </a:rPr>
                          <m:t>)</m:t>
                        </m:r>
                      </m:den>
                    </m:f>
                  </m:oMath>
                </a14:m>
                <a:r>
                  <a:rPr lang="en-US" dirty="0"/>
                  <a:t>; </a:t>
                </a:r>
                <a:r>
                  <a:rPr lang="en-US" dirty="0" err="1"/>
                  <a:t>Unstabilized</a:t>
                </a:r>
                <a:r>
                  <a:rPr lang="en-US" dirty="0"/>
                  <a:t>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>
                            <a:latin typeface="Cambria Math" panose="02040503050406030204" pitchFamily="18" charset="0"/>
                          </a:rPr>
                          <m:t>𝑃</m:t>
                        </m:r>
                        <m:d>
                          <m:dPr>
                            <m:endChr m:val="|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>
                                    <a:latin typeface="Cambria Math" panose="02040503050406030204" pitchFamily="18" charset="0"/>
                                  </a:rPr>
                                  <m:t>𝐴</m:t>
                                </m:r>
                              </m:e>
                              <m:sub>
                                <m:r>
                                  <a:rPr lang="en-US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sub>
                            </m:sSub>
                          </m:e>
                        </m:d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en-US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en-US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  <m:sub>
                            <m:r>
                              <a:rPr lang="en-US"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  <m:r>
                          <a:rPr lang="en-US">
                            <a:latin typeface="Cambria Math" panose="02040503050406030204" pitchFamily="18" charset="0"/>
                          </a:rPr>
                          <m:t>, 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  <m:sub>
                            <m:r>
                              <a:rPr lang="en-US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>
                            <a:latin typeface="Cambria Math" panose="02040503050406030204" pitchFamily="18" charset="0"/>
                          </a:rPr>
                          <m:t>, 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  <m:sub>
                            <m:r>
                              <a:rPr lang="en-US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>
                            <a:latin typeface="Cambria Math" panose="02040503050406030204" pitchFamily="18" charset="0"/>
                          </a:rPr>
                          <m:t>)</m:t>
                        </m:r>
                      </m:den>
                    </m:f>
                  </m:oMath>
                </a14:m>
                <a:endParaRPr lang="en-US" dirty="0"/>
              </a:p>
              <a:p>
                <a:pPr lvl="1"/>
                <a:endParaRPr lang="en-US" dirty="0"/>
              </a:p>
              <a:p>
                <a:pPr lvl="1"/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77CFC94-2C6C-46DA-B1A1-FEECC4CF397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571" t="-22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10180910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5CBBED-DF2E-4802-B014-AB5BC86E1C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Calculating weights</a:t>
            </a:r>
            <a:br>
              <a:rPr lang="en-US" dirty="0"/>
            </a:b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3C11575-D513-442B-A3FB-3DD39BD905A1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Final weight:</a:t>
                </a:r>
              </a:p>
              <a:p>
                <a:pPr lvl="1"/>
                <a:r>
                  <a:rPr lang="en-US" dirty="0"/>
                  <a:t>Weight at Time 1 x Weight at Time 2 x Weight at Time 3</a:t>
                </a:r>
              </a:p>
              <a:p>
                <a:pPr lvl="1"/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>
                            <a:latin typeface="Cambria Math" panose="02040503050406030204" pitchFamily="18" charset="0"/>
                          </a:rPr>
                          <m:t>𝑃</m:t>
                        </m:r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>
                                    <a:latin typeface="Cambria Math" panose="02040503050406030204" pitchFamily="18" charset="0"/>
                                  </a:rPr>
                                  <m:t>𝐴</m:t>
                                </m:r>
                              </m:e>
                              <m:sub>
                                <m:r>
                                  <a:rPr lang="en-US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</m:e>
                        </m:d>
                      </m:num>
                      <m:den>
                        <m:r>
                          <a:rPr lang="en-US">
                            <a:latin typeface="Cambria Math" panose="02040503050406030204" pitchFamily="18" charset="0"/>
                          </a:rPr>
                          <m:t>𝑃</m:t>
                        </m:r>
                        <m:d>
                          <m:dPr>
                            <m:endChr m:val="|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>
                                    <a:latin typeface="Cambria Math" panose="02040503050406030204" pitchFamily="18" charset="0"/>
                                  </a:rPr>
                                  <m:t>𝐴</m:t>
                                </m:r>
                              </m:e>
                              <m:sub>
                                <m:r>
                                  <a:rPr lang="en-US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</m:e>
                        </m:d>
                        <m:r>
                          <a:rPr lang="en-US">
                            <a:latin typeface="Cambria Math" panose="02040503050406030204" pitchFamily="18" charset="0"/>
                          </a:rPr>
                          <m:t> 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̅"/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>
                                    <a:latin typeface="Cambria Math" panose="02040503050406030204" pitchFamily="18" charset="0"/>
                                  </a:rPr>
                                  <m:t>𝑋</m:t>
                                </m:r>
                              </m:e>
                            </m:acc>
                          </m:e>
                          <m:sub>
                            <m:r>
                              <a:rPr lang="en-US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>
                            <a:latin typeface="Cambria Math" panose="02040503050406030204" pitchFamily="18" charset="0"/>
                          </a:rPr>
                          <m:t>)</m:t>
                        </m:r>
                      </m:den>
                    </m:f>
                  </m:oMath>
                </a14:m>
                <a:r>
                  <a:rPr lang="en-US" dirty="0"/>
                  <a:t> x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>
                            <a:latin typeface="Cambria Math" panose="02040503050406030204" pitchFamily="18" charset="0"/>
                          </a:rPr>
                          <m:t>𝑃</m:t>
                        </m:r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>
                                    <a:latin typeface="Cambria Math" panose="02040503050406030204" pitchFamily="18" charset="0"/>
                                  </a:rPr>
                                  <m:t>𝐴</m:t>
                                </m:r>
                              </m:e>
                              <m:sub>
                                <m:r>
                                  <a:rPr lang="en-US" i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  <m:r>
                              <a:rPr lang="en-US" i="0">
                                <a:latin typeface="Cambria Math" panose="02040503050406030204" pitchFamily="18" charset="0"/>
                              </a:rPr>
                              <m:t>|</m:t>
                            </m:r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sty m:val="p"/>
                                  </m:rPr>
                                  <a:rPr lang="en-US" i="0">
                                    <a:latin typeface="Cambria Math" panose="02040503050406030204" pitchFamily="18" charset="0"/>
                                  </a:rPr>
                                  <m:t>A</m:t>
                                </m:r>
                              </m:e>
                              <m:sub>
                                <m:r>
                                  <a:rPr lang="en-US" i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</m:e>
                        </m:d>
                      </m:num>
                      <m:den>
                        <m:r>
                          <a:rPr lang="en-US">
                            <a:latin typeface="Cambria Math" panose="02040503050406030204" pitchFamily="18" charset="0"/>
                          </a:rPr>
                          <m:t>𝑃</m:t>
                        </m:r>
                        <m:d>
                          <m:dPr>
                            <m:endChr m:val="|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>
                                    <a:latin typeface="Cambria Math" panose="02040503050406030204" pitchFamily="18" charset="0"/>
                                  </a:rPr>
                                  <m:t>𝐴</m:t>
                                </m:r>
                              </m:e>
                              <m:sub>
                                <m:r>
                                  <a:rPr lang="en-US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</m:e>
                        </m:d>
                        <m:r>
                          <a:rPr lang="en-US">
                            <a:latin typeface="Cambria Math" panose="02040503050406030204" pitchFamily="18" charset="0"/>
                          </a:rPr>
                          <m:t> 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en-US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>
                            <a:latin typeface="Cambria Math" panose="02040503050406030204" pitchFamily="18" charset="0"/>
                          </a:rPr>
                          <m:t>, 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>
                                <a:latin typeface="Cambria Math" panose="02040503050406030204" pitchFamily="18" charset="0"/>
                              </a:rPr>
                              <m:t> </m:t>
                            </m:r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>
                                    <a:latin typeface="Cambria Math" panose="02040503050406030204" pitchFamily="18" charset="0"/>
                                  </a:rPr>
                                  <m:t>𝑋</m:t>
                                </m:r>
                              </m:e>
                              <m:sub>
                                <m:r>
                                  <a:rPr lang="en-US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  <m:r>
                              <a:rPr lang="en-US">
                                <a:latin typeface="Cambria Math" panose="02040503050406030204" pitchFamily="18" charset="0"/>
                              </a:rPr>
                              <m:t>,   </m:t>
                            </m:r>
                            <m:r>
                              <a:rPr lang="en-US"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  <m:sub>
                            <m:r>
                              <a:rPr lang="en-US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>
                            <a:latin typeface="Cambria Math" panose="02040503050406030204" pitchFamily="18" charset="0"/>
                          </a:rPr>
                          <m:t>)</m:t>
                        </m:r>
                      </m:den>
                    </m:f>
                  </m:oMath>
                </a14:m>
                <a:r>
                  <a:rPr lang="en-US" dirty="0"/>
                  <a:t> x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>
                            <a:latin typeface="Cambria Math" panose="02040503050406030204" pitchFamily="18" charset="0"/>
                          </a:rPr>
                          <m:t>𝑃</m:t>
                        </m:r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>
                                    <a:latin typeface="Cambria Math" panose="02040503050406030204" pitchFamily="18" charset="0"/>
                                  </a:rPr>
                                  <m:t>𝐴</m:t>
                                </m:r>
                              </m:e>
                              <m:sub>
                                <m:r>
                                  <a:rPr lang="en-US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sub>
                            </m:sSub>
                            <m:r>
                              <a:rPr lang="en-US">
                                <a:latin typeface="Cambria Math" panose="02040503050406030204" pitchFamily="18" charset="0"/>
                              </a:rPr>
                              <m:t>|</m:t>
                            </m:r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>
                                    <a:latin typeface="Cambria Math" panose="02040503050406030204" pitchFamily="18" charset="0"/>
                                  </a:rPr>
                                  <m:t>𝐴</m:t>
                                </m:r>
                              </m:e>
                              <m:sub>
                                <m:r>
                                  <a:rPr lang="en-US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  <m:r>
                              <a:rPr lang="en-US">
                                <a:latin typeface="Cambria Math" panose="02040503050406030204" pitchFamily="18" charset="0"/>
                              </a:rPr>
                              <m:t>,</m:t>
                            </m:r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a:rPr lang="en-US">
                                    <a:latin typeface="Cambria Math" panose="02040503050406030204" pitchFamily="18" charset="0"/>
                                  </a:rPr>
                                  <m:t>𝐴</m:t>
                                </m:r>
                              </m:e>
                              <m:sub>
                                <m:r>
                                  <a:rPr lang="en-US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</m:e>
                        </m:d>
                      </m:num>
                      <m:den>
                        <m:r>
                          <a:rPr lang="en-US">
                            <a:latin typeface="Cambria Math" panose="02040503050406030204" pitchFamily="18" charset="0"/>
                          </a:rPr>
                          <m:t>𝑃</m:t>
                        </m:r>
                        <m:d>
                          <m:dPr>
                            <m:endChr m:val="|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>
                                    <a:latin typeface="Cambria Math" panose="02040503050406030204" pitchFamily="18" charset="0"/>
                                  </a:rPr>
                                  <m:t>𝐴</m:t>
                                </m:r>
                              </m:e>
                              <m:sub>
                                <m:r>
                                  <a:rPr lang="en-US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sub>
                            </m:sSub>
                          </m:e>
                        </m:d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en-US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en-US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  <m:sub>
                            <m:r>
                              <a:rPr lang="en-US"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  <m:r>
                          <a:rPr lang="en-US">
                            <a:latin typeface="Cambria Math" panose="02040503050406030204" pitchFamily="18" charset="0"/>
                          </a:rPr>
                          <m:t>, 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  <m:sub>
                            <m:r>
                              <a:rPr lang="en-US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>
                            <a:latin typeface="Cambria Math" panose="02040503050406030204" pitchFamily="18" charset="0"/>
                          </a:rPr>
                          <m:t>, 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  <m:sub>
                            <m:r>
                              <a:rPr lang="en-US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>
                            <a:latin typeface="Cambria Math" panose="02040503050406030204" pitchFamily="18" charset="0"/>
                          </a:rPr>
                          <m:t>)</m:t>
                        </m:r>
                      </m:den>
                    </m:f>
                  </m:oMath>
                </a14:m>
                <a:endParaRPr lang="en-US" dirty="0"/>
              </a:p>
              <a:p>
                <a:pPr lvl="1"/>
                <a:endParaRPr lang="en-US" dirty="0"/>
              </a:p>
              <a:p>
                <a:pPr lvl="1"/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3C11575-D513-442B-A3FB-3DD39BD905A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571" t="-13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65379890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353C07-1734-4E99-9B36-E67F0CD338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Confounders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BD1174C-CA98-44E9-9384-5879DF4FD69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A confounder is a variable that influence both the exposure and the outcome</a:t>
            </a:r>
          </a:p>
          <a:p>
            <a:r>
              <a:rPr lang="en-US" dirty="0"/>
              <a:t>Theoretical framework from developmental psychology</a:t>
            </a:r>
          </a:p>
          <a:p>
            <a:pPr lvl="1"/>
            <a:r>
              <a:rPr lang="en-US" dirty="0"/>
              <a:t>Three key domains of influence: Family, peer and school</a:t>
            </a:r>
          </a:p>
          <a:p>
            <a:r>
              <a:rPr lang="en-US" dirty="0"/>
              <a:t>Variables used to calculate the IPTW</a:t>
            </a:r>
          </a:p>
          <a:p>
            <a:pPr lvl="1"/>
            <a:r>
              <a:rPr lang="en-US" dirty="0"/>
              <a:t>Academic achievement (Time-varying)</a:t>
            </a:r>
          </a:p>
          <a:p>
            <a:pPr lvl="1"/>
            <a:r>
              <a:rPr lang="en-US" dirty="0"/>
              <a:t>Peer group (Time-varying)</a:t>
            </a:r>
          </a:p>
          <a:p>
            <a:pPr lvl="1"/>
            <a:r>
              <a:rPr lang="en-US" dirty="0"/>
              <a:t>Family members’ substance use (only measured at baseline)</a:t>
            </a:r>
          </a:p>
          <a:p>
            <a:r>
              <a:rPr lang="en-US" dirty="0"/>
              <a:t>For each time point, the set of confounders can be taken from the previous time point</a:t>
            </a:r>
          </a:p>
          <a:p>
            <a:pPr lvl="1"/>
            <a:r>
              <a:rPr lang="en-US" dirty="0"/>
              <a:t>E.g. Peers’ cannabis use at baseline (peer_can_0) is used to predict probability of cannabis use at Time 1 (can_1)</a:t>
            </a:r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298615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44E873-2340-4A09-AF84-983F96FF8E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Disclaimer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A237B68-4087-44BE-B2B7-3D81C366D45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All methods I am going to show today are wrong.</a:t>
            </a:r>
          </a:p>
          <a:p>
            <a:pPr lvl="1"/>
            <a:r>
              <a:rPr lang="en-US" dirty="0"/>
              <a:t>“All models are wrong, but some are useful – George box”</a:t>
            </a:r>
          </a:p>
          <a:p>
            <a:pPr lvl="1"/>
            <a:r>
              <a:rPr lang="en-US" i="0" dirty="0"/>
              <a:t>For analysis of multi-wave longitudinal data, IPTW/MSM is </a:t>
            </a:r>
            <a:r>
              <a:rPr lang="en-US" b="1" dirty="0"/>
              <a:t>less wrong</a:t>
            </a:r>
            <a:r>
              <a:rPr lang="en-US" i="0" dirty="0"/>
              <a:t> than standard regression methods.</a:t>
            </a:r>
            <a:endParaRPr lang="en-US" dirty="0"/>
          </a:p>
          <a:p>
            <a:r>
              <a:rPr lang="en-US" dirty="0"/>
              <a:t>Application of causal models do not guarantee that you can make causal claims (and most of the time, you CANNOT make causal claims).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4685610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558C3A-170C-4E13-A593-28BC9FE2F8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 codes (</a:t>
            </a:r>
            <a:r>
              <a:rPr lang="en-US" dirty="0" err="1"/>
              <a:t>ipw</a:t>
            </a:r>
            <a:r>
              <a:rPr lang="en-US" dirty="0"/>
              <a:t>)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83A9C1F-B273-4407-ADE2-7875BB9C740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7F02567-2DF8-4E1B-BB17-CFD88482673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1600" y="2286000"/>
            <a:ext cx="9591675" cy="3990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7041650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77382A-69E0-422B-B26A-06C9468ED1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StatsNotebook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4EA216D-AF5C-409C-A68F-583D0485B59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BD8E959-BB4E-41C7-B615-E1B41F711BA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1600" y="2286000"/>
            <a:ext cx="3378223" cy="41574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5220453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C4B729-C54C-44A4-99FE-A3E93E3F52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Outcome model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834F86B-478F-4F8C-A774-E2AE78C82FD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3 waves of treatment data</a:t>
            </a:r>
          </a:p>
          <a:p>
            <a:pPr lvl="1"/>
            <a:r>
              <a:rPr lang="en-US" dirty="0"/>
              <a:t>Eight different “treatment” trajectories</a:t>
            </a:r>
          </a:p>
          <a:p>
            <a:pPr lvl="1"/>
            <a:endParaRPr lang="en-US" dirty="0"/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422C170D-DE9D-4967-B4F5-E738881BEE9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77099338"/>
              </p:ext>
            </p:extLst>
          </p:nvPr>
        </p:nvGraphicFramePr>
        <p:xfrm>
          <a:off x="1819623" y="3250489"/>
          <a:ext cx="8127999" cy="3337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09333">
                  <a:extLst>
                    <a:ext uri="{9D8B030D-6E8A-4147-A177-3AD203B41FA5}">
                      <a16:colId xmlns:a16="http://schemas.microsoft.com/office/drawing/2014/main" val="2600837999"/>
                    </a:ext>
                  </a:extLst>
                </a:gridCol>
                <a:gridCol w="2709333">
                  <a:extLst>
                    <a:ext uri="{9D8B030D-6E8A-4147-A177-3AD203B41FA5}">
                      <a16:colId xmlns:a16="http://schemas.microsoft.com/office/drawing/2014/main" val="2431959567"/>
                    </a:ext>
                  </a:extLst>
                </a:gridCol>
                <a:gridCol w="2709333">
                  <a:extLst>
                    <a:ext uri="{9D8B030D-6E8A-4147-A177-3AD203B41FA5}">
                      <a16:colId xmlns:a16="http://schemas.microsoft.com/office/drawing/2014/main" val="73782958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Cannabis use Time 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Cannabis use Time 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Cannabis use Time 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5369100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No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No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No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4014036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Yes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No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No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652842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Yes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Yes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No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0772456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Yes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Yes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Yes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0041886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No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Yes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No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4773841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No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Yes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Yes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289648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No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No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Yes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6578909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No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No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No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4677851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67073277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CC0238-7152-4FDC-93C3-8694E3364C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Outcome model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A2BE76B-D82B-4BD8-9C07-90B5AA9476EF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 lnSpcReduction="10000"/>
              </a:bodyPr>
              <a:lstStyle/>
              <a:p>
                <a:r>
                  <a:rPr lang="en-US" dirty="0"/>
                  <a:t>Saturated model</a:t>
                </a:r>
              </a:p>
              <a:p>
                <a:pPr lvl="1"/>
                <a:r>
                  <a:rPr lang="en-US" dirty="0"/>
                  <a:t>Examine the effect of each trajectory</a:t>
                </a:r>
              </a:p>
              <a:p>
                <a:pPr lvl="1"/>
                <a:r>
                  <a:rPr lang="en-US" dirty="0"/>
                  <a:t>Involve 7 dummy-coded variables and the model will estimate 7 parameters</a:t>
                </a:r>
              </a:p>
              <a:p>
                <a:r>
                  <a:rPr lang="en-US" dirty="0"/>
                  <a:t>Unsaturated model</a:t>
                </a:r>
              </a:p>
              <a:p>
                <a:pPr lvl="1"/>
                <a:r>
                  <a:rPr lang="en-US" dirty="0"/>
                  <a:t>Cumulative exposure</a:t>
                </a:r>
              </a:p>
              <a:p>
                <a:pPr lvl="2"/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𝑙𝑜𝑔𝑖𝑡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𝑌</m:t>
                            </m:r>
                          </m:e>
                          <m:sub>
                            <m:acc>
                              <m:accPr>
                                <m:chr m:val="̅"/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</m:e>
                            </m:acc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=1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𝛽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𝛽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𝑐𝑢𝑚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̅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</m:acc>
                      </m:e>
                    </m:d>
                  </m:oMath>
                </a14:m>
                <a:endParaRPr lang="en-US" b="0" dirty="0"/>
              </a:p>
              <a:p>
                <a:pPr lvl="2"/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𝑐𝑢𝑚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̅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</m:acc>
                      </m:e>
                    </m:d>
                  </m:oMath>
                </a14:m>
                <a:r>
                  <a:rPr lang="en-US" dirty="0"/>
                  <a:t> represents the number of waves an individual reported using cannabis</a:t>
                </a:r>
              </a:p>
              <a:p>
                <a:pPr lvl="1"/>
                <a:r>
                  <a:rPr lang="en-US" dirty="0"/>
                  <a:t>Ever exposed</a:t>
                </a:r>
              </a:p>
              <a:p>
                <a:pPr lvl="2"/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𝑙𝑜𝑔𝑖𝑡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𝑌</m:t>
                            </m:r>
                          </m:e>
                          <m:sub>
                            <m:acc>
                              <m:accPr>
                                <m:chr m:val="̅"/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</m:e>
                            </m:acc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</a:rPr>
                          <m:t>=1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𝛽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𝛽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𝑒𝑣𝑒𝑟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̅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</m:acc>
                      </m:e>
                    </m:d>
                  </m:oMath>
                </a14:m>
                <a:endParaRPr lang="en-US" dirty="0"/>
              </a:p>
              <a:p>
                <a:pPr lvl="2"/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𝑒𝑣𝑒𝑟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̅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</m:acc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en-US" dirty="0"/>
                  <a:t> if an individual used cannabis between wave 1 and 3; and equals zero is an individual did not use any cannabis at all between wave 1 and 3. </a:t>
                </a:r>
              </a:p>
              <a:p>
                <a:pPr lvl="2"/>
                <a:endParaRPr lang="en-US" dirty="0"/>
              </a:p>
              <a:p>
                <a:pPr lvl="1"/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A2BE76B-D82B-4BD8-9C07-90B5AA9476E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508" t="-2211" b="-153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96780287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EBA8B7-7DEB-479C-A277-2450706F1C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Creating cumulative exposure variable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D96023C-EB8D-4D99-B6F3-16B237EE919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600" y="1421745"/>
            <a:ext cx="9601200" cy="4445655"/>
          </a:xfrm>
        </p:spPr>
        <p:txBody>
          <a:bodyPr/>
          <a:lstStyle/>
          <a:p>
            <a:r>
              <a:rPr lang="en-US" dirty="0"/>
              <a:t>Creating new variables for cumulative exposure model (same code as before)</a:t>
            </a:r>
          </a:p>
          <a:p>
            <a:r>
              <a:rPr lang="en-US" dirty="0"/>
              <a:t>R code</a:t>
            </a:r>
          </a:p>
          <a:p>
            <a:r>
              <a:rPr lang="en-US" dirty="0" err="1"/>
              <a:t>StatsNotebook</a:t>
            </a: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3D5EA8C-9A31-4957-9750-2446E5AF80C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93633" y="2003905"/>
            <a:ext cx="7620000" cy="21907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A78176A-751A-4490-9F07-C3E31B59F06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11808" y="2393065"/>
            <a:ext cx="3579506" cy="44080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3515309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E726F6-D586-46FA-BA50-BEA4C7B789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Weighted analysis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0ED6C24-7085-4D64-909E-CC8C0A02A53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i="1" dirty="0"/>
              <a:t>survey</a:t>
            </a:r>
            <a:r>
              <a:rPr lang="en-US" dirty="0"/>
              <a:t> package in R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F394772-0AE3-41F5-862D-1329069078C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18764" y="2788798"/>
            <a:ext cx="6581775" cy="2247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9748743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AC9DEB-2E2A-4DC2-8022-BBDD014D87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Weighted analysis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DBA2023-00DB-44F2-970B-8A2575C0B89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StatsNotebook</a:t>
            </a: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1878267-3E77-46AD-BA0A-9B79DBDE5EA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62455" y="1791499"/>
            <a:ext cx="6153150" cy="4667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5048511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9169B0-2733-4CE5-9DFF-3329C885E5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Results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7CE7BA65-F8CF-42B2-8C42-7ABB846AC2E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71600" y="1530883"/>
            <a:ext cx="5047316" cy="35814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AB4AB48B-0249-495C-8786-263AAA24F56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10676" y="1530883"/>
            <a:ext cx="5105400" cy="3933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3185172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C427BE-A32B-412D-BD6D-29F8F2F76C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Interpretation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6677A90-171D-47B6-9540-B88B12A30B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600" y="1592826"/>
            <a:ext cx="9601200" cy="4274574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If the assumptions of IPTW/MSM are satisfied, we can interpret the odds ratio as causal parameter</a:t>
            </a:r>
          </a:p>
          <a:p>
            <a:pPr lvl="1"/>
            <a:r>
              <a:rPr lang="en-US" dirty="0"/>
              <a:t>Cannabis use causes future illicit substance use</a:t>
            </a:r>
          </a:p>
          <a:p>
            <a:pPr lvl="1"/>
            <a:r>
              <a:rPr lang="en-US" dirty="0"/>
              <a:t>Every additional wave of using cannabis increases the odds of future illicit substance use by 2.23 times.</a:t>
            </a:r>
          </a:p>
          <a:p>
            <a:r>
              <a:rPr lang="en-US" dirty="0"/>
              <a:t>No unmeasured confounding given the set of variables used in the weighting procedure</a:t>
            </a:r>
          </a:p>
          <a:p>
            <a:pPr lvl="1"/>
            <a:r>
              <a:rPr lang="en-US" dirty="0"/>
              <a:t>Sensitivity analysis (e.g. E-value, </a:t>
            </a:r>
            <a:r>
              <a:rPr lang="en-US" sz="1300" dirty="0"/>
              <a:t>VanderWeele and Ding, 2018</a:t>
            </a:r>
            <a:r>
              <a:rPr lang="en-US" dirty="0"/>
              <a:t>)</a:t>
            </a:r>
          </a:p>
          <a:p>
            <a:r>
              <a:rPr lang="en-US" dirty="0"/>
              <a:t>Consistency</a:t>
            </a:r>
          </a:p>
          <a:p>
            <a:r>
              <a:rPr lang="en-US" dirty="0"/>
              <a:t>Positivity</a:t>
            </a:r>
          </a:p>
          <a:p>
            <a:r>
              <a:rPr lang="en-US" dirty="0"/>
              <a:t>Correct specification of the models for creating the weight</a:t>
            </a:r>
          </a:p>
          <a:p>
            <a:pPr lvl="1"/>
            <a:r>
              <a:rPr lang="en-US" dirty="0"/>
              <a:t>It is nearly certain that this model is wrong.</a:t>
            </a:r>
          </a:p>
          <a:p>
            <a:r>
              <a:rPr lang="en-US" dirty="0"/>
              <a:t>Correct specification of the outcome model </a:t>
            </a:r>
          </a:p>
          <a:p>
            <a:pPr lvl="1"/>
            <a:r>
              <a:rPr lang="en-US" dirty="0"/>
              <a:t>It is nearly certain that the outcome model is wrong if it is an unsaturated model.</a:t>
            </a:r>
          </a:p>
          <a:p>
            <a:pPr marL="530352" lvl="1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2196028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C5A229-7E27-4B8C-B469-5425F0762B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A648BAF-33E8-40A8-8033-6D3E685BD24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Does parental supply of alcohol increase the risk of alcohol dependence in young adulthood?</a:t>
            </a:r>
          </a:p>
          <a:p>
            <a:r>
              <a:rPr lang="en-US" dirty="0"/>
              <a:t>Examine the cumulative effect of parental alcohol supply on alcohol dependence in young adulthood</a:t>
            </a:r>
          </a:p>
          <a:p>
            <a:pPr lvl="1"/>
            <a:r>
              <a:rPr lang="en-US" dirty="0"/>
              <a:t>Adjusting for the confounding effect of</a:t>
            </a:r>
          </a:p>
          <a:p>
            <a:pPr lvl="2"/>
            <a:r>
              <a:rPr lang="en-US" dirty="0"/>
              <a:t>Individuals’ own alcohol consumption during adolescence</a:t>
            </a:r>
          </a:p>
          <a:p>
            <a:pPr lvl="2"/>
            <a:r>
              <a:rPr lang="en-US" dirty="0"/>
              <a:t>School grade</a:t>
            </a:r>
          </a:p>
          <a:p>
            <a:pPr lvl="2"/>
            <a:r>
              <a:rPr lang="en-US" dirty="0"/>
              <a:t>Peers’ alcohol use</a:t>
            </a:r>
          </a:p>
          <a:p>
            <a:pPr lvl="2"/>
            <a:r>
              <a:rPr lang="en-US" dirty="0"/>
              <a:t>Antisocial </a:t>
            </a:r>
            <a:r>
              <a:rPr lang="en-US" dirty="0" err="1"/>
              <a:t>behaviours</a:t>
            </a:r>
            <a:endParaRPr lang="en-US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201600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44E873-2340-4A09-AF84-983F96FF8E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Disclaimer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A237B68-4087-44BE-B2B7-3D81C366D45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All methods I am going to show today are wrong.</a:t>
            </a:r>
          </a:p>
          <a:p>
            <a:pPr lvl="1"/>
            <a:r>
              <a:rPr lang="en-US" dirty="0"/>
              <a:t>“All models are wrong, but some are useful – George box”</a:t>
            </a:r>
          </a:p>
          <a:p>
            <a:pPr lvl="1"/>
            <a:r>
              <a:rPr lang="en-US" i="0" dirty="0"/>
              <a:t>For analysis of multi-wave longitudinal data, IPTW/MSM is </a:t>
            </a:r>
            <a:r>
              <a:rPr lang="en-US" b="1" dirty="0"/>
              <a:t>less wrong</a:t>
            </a:r>
            <a:r>
              <a:rPr lang="en-US" i="0" dirty="0"/>
              <a:t> than standard regression methods.</a:t>
            </a:r>
            <a:endParaRPr lang="en-US" dirty="0"/>
          </a:p>
          <a:p>
            <a:r>
              <a:rPr lang="en-US" dirty="0"/>
              <a:t>Application of causal models do not guarantee that you can make causal claims (and most of the time, you CANNOT make causal claims).</a:t>
            </a:r>
          </a:p>
          <a:p>
            <a:pPr lvl="1"/>
            <a:r>
              <a:rPr lang="en-US" i="0" dirty="0"/>
              <a:t>Causal inference using observational data can only be made under certain assumptions</a:t>
            </a:r>
          </a:p>
          <a:p>
            <a:pPr lvl="1"/>
            <a:r>
              <a:rPr lang="en-US" i="0" dirty="0"/>
              <a:t>For analysis of multi-wave longitudinal data, IPTW/MSM is </a:t>
            </a:r>
            <a:r>
              <a:rPr lang="en-US" b="1" dirty="0"/>
              <a:t>more likely</a:t>
            </a:r>
            <a:r>
              <a:rPr lang="en-US" i="0" dirty="0"/>
              <a:t> to let you draw valid causal inference.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5014980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D5059F-7FB0-42B3-8318-224E0A4C0A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2A69164-F142-4CF0-A77B-551DEB4402E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3155542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FAFD3A-4041-494F-9D70-814684F076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Missing data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DD55C87-DF0A-4168-ADA9-857E6732DED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Inevitable in longitudinal research</a:t>
            </a:r>
          </a:p>
          <a:p>
            <a:pPr lvl="1"/>
            <a:r>
              <a:rPr lang="en-US" dirty="0"/>
              <a:t>Dropping out of study</a:t>
            </a:r>
          </a:p>
          <a:p>
            <a:pPr lvl="1"/>
            <a:r>
              <a:rPr lang="en-US" dirty="0"/>
              <a:t>Missing data in certain questionnaire items</a:t>
            </a:r>
          </a:p>
        </p:txBody>
      </p:sp>
    </p:spTree>
    <p:extLst>
      <p:ext uri="{BB962C8B-B14F-4D97-AF65-F5344CB8AC3E}">
        <p14:creationId xmlns:p14="http://schemas.microsoft.com/office/powerpoint/2010/main" val="3264095738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FAFD3A-4041-494F-9D70-814684F076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Missing data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DD55C87-DF0A-4168-ADA9-857E6732DED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Multiple imputation can be used to impute missing data.</a:t>
            </a:r>
          </a:p>
          <a:p>
            <a:pPr lvl="1"/>
            <a:r>
              <a:rPr lang="en-US" dirty="0"/>
              <a:t>Based on the information in the available data, missing data will be imputed multiple times to form multiple imputed dataset.</a:t>
            </a:r>
          </a:p>
          <a:p>
            <a:r>
              <a:rPr lang="en-US" dirty="0"/>
              <a:t>IPTW is computed for each imputed dataset.</a:t>
            </a:r>
          </a:p>
          <a:p>
            <a:r>
              <a:rPr lang="en-US" dirty="0"/>
              <a:t>The outcome model is run on each imputed dataset.</a:t>
            </a:r>
          </a:p>
          <a:p>
            <a:r>
              <a:rPr lang="en-US" dirty="0"/>
              <a:t>Results from different imputed dataset are combined using Rubin’s formula.</a:t>
            </a:r>
          </a:p>
        </p:txBody>
      </p:sp>
    </p:spTree>
    <p:extLst>
      <p:ext uri="{BB962C8B-B14F-4D97-AF65-F5344CB8AC3E}">
        <p14:creationId xmlns:p14="http://schemas.microsoft.com/office/powerpoint/2010/main" val="2263901253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6A239E-2896-4AF4-B32E-C1D5792618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Missing data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ED52D45-8AF2-405C-AEB6-7AAB60F7935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Load data</a:t>
            </a:r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CBAE153-D24F-4296-BE82-A15CFF66DEE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1600" y="2779123"/>
            <a:ext cx="5276850" cy="533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2797439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3EF0D9-EA27-4053-BCEC-E414BBC08F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56595" y="156152"/>
            <a:ext cx="9601200" cy="1485900"/>
          </a:xfrm>
        </p:spPr>
        <p:txBody>
          <a:bodyPr>
            <a:normAutofit/>
          </a:bodyPr>
          <a:lstStyle/>
          <a:p>
            <a:r>
              <a:rPr lang="en-US" sz="2000" dirty="0"/>
              <a:t>Multiple imputation R Code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65ACD2F2-6D8A-41CF-9DA5-148EDFC0DF9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56595" y="526979"/>
            <a:ext cx="8512787" cy="63310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3742263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1B423C-F328-4B1A-910B-E669478DCA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Compute IPTW (R code)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75E3023D-8DF5-4AF2-91A5-B46F15DD577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71600" y="1428749"/>
            <a:ext cx="8235992" cy="51667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4636899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EBA8B7-7DEB-479C-A277-2450706F1C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Creating cumulative exposure variable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D96023C-EB8D-4D99-B6F3-16B237EE919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600" y="1421745"/>
            <a:ext cx="9601200" cy="4445655"/>
          </a:xfrm>
        </p:spPr>
        <p:txBody>
          <a:bodyPr/>
          <a:lstStyle/>
          <a:p>
            <a:r>
              <a:rPr lang="en-US" dirty="0"/>
              <a:t>Creating new variables for cumulative exposure model (same code as before)</a:t>
            </a:r>
          </a:p>
          <a:p>
            <a:r>
              <a:rPr lang="en-US" dirty="0"/>
              <a:t>R code</a:t>
            </a:r>
          </a:p>
          <a:p>
            <a:r>
              <a:rPr lang="en-US" dirty="0" err="1"/>
              <a:t>StatsNotebook</a:t>
            </a: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3D5EA8C-9A31-4957-9750-2446E5AF80C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93633" y="2003905"/>
            <a:ext cx="7620000" cy="21907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A78176A-751A-4490-9F07-C3E31B59F06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11808" y="2393065"/>
            <a:ext cx="3579506" cy="44080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4259937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24A505-F7FB-4794-A8AF-BADF9F5DD9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Weighted analysis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37ED81A-61A6-4905-8DE3-A15F113AD9A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survey </a:t>
            </a:r>
            <a:r>
              <a:rPr lang="en-US" dirty="0"/>
              <a:t>and </a:t>
            </a:r>
            <a:r>
              <a:rPr lang="en-US" b="1" dirty="0" err="1"/>
              <a:t>mitools</a:t>
            </a:r>
            <a:r>
              <a:rPr lang="en-US" b="1" dirty="0"/>
              <a:t> </a:t>
            </a:r>
            <a:r>
              <a:rPr lang="en-US" dirty="0"/>
              <a:t>package</a:t>
            </a:r>
            <a:endParaRPr lang="en-US" b="1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C4E476D-6F2E-4AE1-AD5C-EB7F2BA096F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1600" y="2700920"/>
            <a:ext cx="7518642" cy="3581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6664765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58C92A-A0B8-4551-8E8D-D14D57EC94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StatsNotebook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6837B02-FA08-4E8D-AF6D-CC9265B353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600" y="2286000"/>
            <a:ext cx="4304923" cy="3581400"/>
          </a:xfrm>
        </p:spPr>
        <p:txBody>
          <a:bodyPr/>
          <a:lstStyle/>
          <a:p>
            <a:r>
              <a:rPr lang="en-US" dirty="0"/>
              <a:t>Missing data will be imputed based on all exposure and time-varying covariates</a:t>
            </a:r>
          </a:p>
          <a:p>
            <a:r>
              <a:rPr lang="en-US" dirty="0"/>
              <a:t>Possible to use variables not included in the analysis and include interaction in the imputation procedure.</a:t>
            </a:r>
          </a:p>
          <a:p>
            <a:pPr lvl="1"/>
            <a:r>
              <a:rPr lang="en-US" dirty="0"/>
              <a:t>Analysis</a:t>
            </a:r>
          </a:p>
          <a:p>
            <a:pPr lvl="1"/>
            <a:r>
              <a:rPr lang="en-US" dirty="0"/>
              <a:t>Imputation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1D8887D-5B4C-4E9F-9397-D8C62BB4A15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76925" y="0"/>
            <a:ext cx="631507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2780831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58C92A-A0B8-4551-8E8D-D14D57EC94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StatsNotebook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6837B02-FA08-4E8D-AF6D-CC9265B353F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D6FB162-78F3-403F-8D95-35F6DFB0167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10045" y="0"/>
            <a:ext cx="588195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456232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ACEEDE-12A4-4C57-B499-DDB4FC21E0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Webinar outline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349F7D5-1372-4F16-B68C-A05ED9CED16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IPTW for single time point study (cross-sectional study)</a:t>
            </a:r>
          </a:p>
          <a:p>
            <a:r>
              <a:rPr lang="en-US" dirty="0"/>
              <a:t>IPTW for multi-wave longitudinal study</a:t>
            </a:r>
          </a:p>
          <a:p>
            <a:r>
              <a:rPr lang="en-US" dirty="0"/>
              <a:t>Using multiple imputation with IPTW</a:t>
            </a:r>
          </a:p>
        </p:txBody>
      </p:sp>
    </p:spTree>
    <p:extLst>
      <p:ext uri="{BB962C8B-B14F-4D97-AF65-F5344CB8AC3E}">
        <p14:creationId xmlns:p14="http://schemas.microsoft.com/office/powerpoint/2010/main" val="1983985749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7BBAB2-A1DC-48C6-A3B3-DF9F8BE228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Weighted analysis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903AE57-EB50-4AE1-A35C-DC98A8B6BD5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Key output from R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819A86B-891B-46F8-B3BA-35DB2767028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1600" y="2734074"/>
            <a:ext cx="5038725" cy="2085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5441837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9265E1-61D6-41BA-A6AC-15A5F5234F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8F6028F-2545-4A31-9DFE-F2C9014B5BC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4139708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E31DF2-4CC1-4EFF-B43B-21D8E50ADD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Planned improvement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ABB950E-9251-4838-B469-0CAE9D4564E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Longitudinal targeted maximum likelihood estimation</a:t>
            </a:r>
          </a:p>
          <a:p>
            <a:pPr lvl="1"/>
            <a:r>
              <a:rPr lang="en-US" dirty="0"/>
              <a:t>Estimating treatment weight using </a:t>
            </a:r>
            <a:r>
              <a:rPr lang="en-US" dirty="0" err="1"/>
              <a:t>superlearner</a:t>
            </a:r>
            <a:r>
              <a:rPr lang="en-US" dirty="0"/>
              <a:t> algorithm</a:t>
            </a:r>
          </a:p>
        </p:txBody>
      </p:sp>
    </p:spTree>
    <p:extLst>
      <p:ext uri="{BB962C8B-B14F-4D97-AF65-F5344CB8AC3E}">
        <p14:creationId xmlns:p14="http://schemas.microsoft.com/office/powerpoint/2010/main" val="4120140040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C33E37-D7FA-4DBA-8A93-A838746F1C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Suggestions and Bug report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722A48-5D4F-453D-B784-975FD0FE210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Twitter: @</a:t>
            </a:r>
            <a:r>
              <a:rPr lang="en-US" dirty="0" err="1"/>
              <a:t>GaryCKChan</a:t>
            </a:r>
            <a:endParaRPr lang="en-US" dirty="0"/>
          </a:p>
          <a:p>
            <a:r>
              <a:rPr lang="en-US" dirty="0"/>
              <a:t>Facebook: facebook.com/</a:t>
            </a:r>
            <a:r>
              <a:rPr lang="en-US" dirty="0" err="1"/>
              <a:t>StatsNotebook</a:t>
            </a:r>
            <a:endParaRPr lang="en-US" dirty="0"/>
          </a:p>
          <a:p>
            <a:r>
              <a:rPr lang="en-US" dirty="0" err="1"/>
              <a:t>Github</a:t>
            </a:r>
            <a:r>
              <a:rPr lang="en-US" dirty="0"/>
              <a:t>: github.com/gckc123/</a:t>
            </a:r>
            <a:r>
              <a:rPr lang="en-US" dirty="0" err="1"/>
              <a:t>StatsNotebook</a:t>
            </a:r>
            <a:endParaRPr lang="en-US" dirty="0"/>
          </a:p>
          <a:p>
            <a:r>
              <a:rPr lang="en-US" dirty="0"/>
              <a:t>Email: c.chan4@uq.edu.au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3855175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FAFD3A-4041-494F-9D70-814684F076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Future workshops and updates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DD55C87-DF0A-4168-ADA9-857E6732DED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Future workshops</a:t>
            </a:r>
          </a:p>
          <a:p>
            <a:pPr lvl="1"/>
            <a:r>
              <a:rPr lang="en-US" dirty="0"/>
              <a:t>Causal mediation analysis</a:t>
            </a:r>
          </a:p>
          <a:p>
            <a:pPr lvl="1"/>
            <a:r>
              <a:rPr lang="en-US" dirty="0"/>
              <a:t>Data visualization</a:t>
            </a:r>
          </a:p>
          <a:p>
            <a:pPr lvl="1"/>
            <a:r>
              <a:rPr lang="en-US" dirty="0"/>
              <a:t>Longitudinal data analysis</a:t>
            </a:r>
          </a:p>
          <a:p>
            <a:pPr lvl="1"/>
            <a:r>
              <a:rPr lang="en-US" dirty="0"/>
              <a:t>Machine learning/ Ensemble learning</a:t>
            </a:r>
          </a:p>
          <a:p>
            <a:pPr lvl="1"/>
            <a:r>
              <a:rPr lang="en-US" dirty="0"/>
              <a:t>Experimental design</a:t>
            </a:r>
          </a:p>
          <a:p>
            <a:r>
              <a:rPr lang="en-US" dirty="0"/>
              <a:t>Twitter: @</a:t>
            </a:r>
            <a:r>
              <a:rPr lang="en-US" dirty="0" err="1"/>
              <a:t>GaryCKChan</a:t>
            </a:r>
            <a:endParaRPr lang="en-US" dirty="0"/>
          </a:p>
          <a:p>
            <a:r>
              <a:rPr lang="en-US" dirty="0"/>
              <a:t>Facebook: facebook.com/</a:t>
            </a:r>
            <a:r>
              <a:rPr lang="en-US" dirty="0" err="1"/>
              <a:t>StatsNotebook</a:t>
            </a:r>
            <a:endParaRPr lang="en-US" dirty="0"/>
          </a:p>
          <a:p>
            <a:r>
              <a:rPr lang="en-US" dirty="0" err="1"/>
              <a:t>Github</a:t>
            </a:r>
            <a:r>
              <a:rPr lang="en-US" dirty="0"/>
              <a:t>: github.com/gckc123/</a:t>
            </a:r>
            <a:r>
              <a:rPr lang="en-US" dirty="0" err="1"/>
              <a:t>StatsNotebook</a:t>
            </a:r>
            <a:endParaRPr lang="en-US" dirty="0"/>
          </a:p>
          <a:p>
            <a:r>
              <a:rPr lang="en-US" dirty="0"/>
              <a:t>Email: c.chan4@uq.edu</a:t>
            </a:r>
            <a:r>
              <a:rPr lang="en-US"/>
              <a:t>.au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550557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C96561-C4D8-4793-A8ED-800308CA7B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RCTs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4F734B0-598F-41A3-BCF8-A559A5220C7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Randomized controlled trial is the gold standard for establishing causal relationship</a:t>
            </a:r>
          </a:p>
          <a:p>
            <a:r>
              <a:rPr lang="en-US" dirty="0"/>
              <a:t>Participants are assigned randomly into receiving treatment or not receiving treatment.</a:t>
            </a:r>
          </a:p>
          <a:p>
            <a:pPr lvl="1"/>
            <a:r>
              <a:rPr lang="en-US" i="0" dirty="0"/>
              <a:t>Participant characteristics (both measured and unmeasured) in treatment and control condition are similar. </a:t>
            </a:r>
          </a:p>
          <a:p>
            <a:pPr lvl="1"/>
            <a:r>
              <a:rPr lang="en-US" i="0" dirty="0"/>
              <a:t>Randomization removes all confounding.</a:t>
            </a:r>
          </a:p>
          <a:p>
            <a:pPr lvl="1"/>
            <a:r>
              <a:rPr lang="en-US" i="0" dirty="0"/>
              <a:t>Overall, only difference between two group of participants will be whether they receive treatment.</a:t>
            </a:r>
          </a:p>
        </p:txBody>
      </p:sp>
    </p:spTree>
    <p:extLst>
      <p:ext uri="{BB962C8B-B14F-4D97-AF65-F5344CB8AC3E}">
        <p14:creationId xmlns:p14="http://schemas.microsoft.com/office/powerpoint/2010/main" val="137800818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C96561-C4D8-4793-A8ED-800308CA7B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RCTs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4F734B0-598F-41A3-BCF8-A559A5220C7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Randomized controlled trial is the gold standard for establishing causal relationship</a:t>
            </a:r>
          </a:p>
          <a:p>
            <a:r>
              <a:rPr lang="en-US" dirty="0"/>
              <a:t>Participants are assigned randomly into receiving treatment or not receiving treatment.</a:t>
            </a:r>
          </a:p>
          <a:p>
            <a:pPr lvl="1"/>
            <a:r>
              <a:rPr lang="en-US" i="0" dirty="0"/>
              <a:t>Participant characteristics (both measured and unmeasured) in treatment and control condition are similar. </a:t>
            </a:r>
          </a:p>
          <a:p>
            <a:pPr lvl="1"/>
            <a:r>
              <a:rPr lang="en-US" i="0" dirty="0">
                <a:solidFill>
                  <a:srgbClr val="FF0000"/>
                </a:solidFill>
              </a:rPr>
              <a:t>Randomization removes all confounding.</a:t>
            </a:r>
          </a:p>
          <a:p>
            <a:pPr lvl="1"/>
            <a:r>
              <a:rPr lang="en-US" i="0" dirty="0"/>
              <a:t>Overall, only difference between two group of participants will be whether they receive treatment.</a:t>
            </a:r>
          </a:p>
        </p:txBody>
      </p:sp>
    </p:spTree>
    <p:extLst>
      <p:ext uri="{BB962C8B-B14F-4D97-AF65-F5344CB8AC3E}">
        <p14:creationId xmlns:p14="http://schemas.microsoft.com/office/powerpoint/2010/main" val="3207305406"/>
      </p:ext>
    </p:extLst>
  </p:cSld>
  <p:clrMapOvr>
    <a:masterClrMapping/>
  </p:clrMapOvr>
</p:sld>
</file>

<file path=ppt/theme/theme1.xml><?xml version="1.0" encoding="utf-8"?>
<a:theme xmlns:a="http://schemas.openxmlformats.org/drawingml/2006/main" name="Crop">
  <a:themeElements>
    <a:clrScheme name="Crop">
      <a:dk1>
        <a:sysClr val="windowText" lastClr="000000"/>
      </a:dk1>
      <a:lt1>
        <a:sysClr val="window" lastClr="FFFFFF"/>
      </a:lt1>
      <a:dk2>
        <a:srgbClr val="191B0E"/>
      </a:dk2>
      <a:lt2>
        <a:srgbClr val="EFEDE3"/>
      </a:lt2>
      <a:accent1>
        <a:srgbClr val="8C8D86"/>
      </a:accent1>
      <a:accent2>
        <a:srgbClr val="E6C069"/>
      </a:accent2>
      <a:accent3>
        <a:srgbClr val="897B61"/>
      </a:accent3>
      <a:accent4>
        <a:srgbClr val="8DAB8E"/>
      </a:accent4>
      <a:accent5>
        <a:srgbClr val="77A2BB"/>
      </a:accent5>
      <a:accent6>
        <a:srgbClr val="E28394"/>
      </a:accent6>
      <a:hlink>
        <a:srgbClr val="77A2BB"/>
      </a:hlink>
      <a:folHlink>
        <a:srgbClr val="957A99"/>
      </a:folHlink>
    </a:clrScheme>
    <a:fontScheme name="Crop">
      <a:maj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Crop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34925" cap="flat" cmpd="sng" algn="in">
          <a:solidFill>
            <a:schemeClr val="phClr"/>
          </a:solidFill>
          <a:prstDash val="solid"/>
        </a:ln>
        <a:ln w="1905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rop" id="{EC9488ED-E761-4D60-9AC4-764D1FE2C171}" vid="{CE19780C-D67D-4C13-9DE9-A52BC3BA51B4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B08C67D19E496499D068DD73FB28CA8" ma:contentTypeVersion="2" ma:contentTypeDescription="Create a new document." ma:contentTypeScope="" ma:versionID="185fd0a5e46e25a547cf6c8d2140cbb3">
  <xsd:schema xmlns:xsd="http://www.w3.org/2001/XMLSchema" xmlns:xs="http://www.w3.org/2001/XMLSchema" xmlns:p="http://schemas.microsoft.com/office/2006/metadata/properties" xmlns:ns3="ab281ab5-f419-4215-b698-b416d8849b0d" targetNamespace="http://schemas.microsoft.com/office/2006/metadata/properties" ma:root="true" ma:fieldsID="cee11b5984d7549ae459b2d532c33fa8" ns3:_="">
    <xsd:import namespace="ab281ab5-f419-4215-b698-b416d8849b0d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b281ab5-f419-4215-b698-b416d8849b0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A24F16DF-7855-449E-8AEC-CFDE6DB3FE4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b281ab5-f419-4215-b698-b416d8849b0d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3E76274F-B73C-4844-BD84-B4FE694ADEB6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0E91A09C-E109-45A0-B06D-CF4838B6E785}">
  <ds:schemaRefs>
    <ds:schemaRef ds:uri="http://schemas.microsoft.com/office/infopath/2007/PartnerControls"/>
    <ds:schemaRef ds:uri="http://www.w3.org/XML/1998/namespace"/>
    <ds:schemaRef ds:uri="http://purl.org/dc/terms/"/>
    <ds:schemaRef ds:uri="http://schemas.microsoft.com/office/2006/documentManagement/types"/>
    <ds:schemaRef ds:uri="http://purl.org/dc/elements/1.1/"/>
    <ds:schemaRef ds:uri="http://schemas.openxmlformats.org/package/2006/metadata/core-properties"/>
    <ds:schemaRef ds:uri="ab281ab5-f419-4215-b698-b416d8849b0d"/>
    <ds:schemaRef ds:uri="http://schemas.microsoft.com/office/2006/metadata/properties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9747</TotalTime>
  <Words>3174</Words>
  <Application>Microsoft Office PowerPoint</Application>
  <PresentationFormat>Widescreen</PresentationFormat>
  <Paragraphs>522</Paragraphs>
  <Slides>74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74</vt:i4>
      </vt:variant>
    </vt:vector>
  </HeadingPairs>
  <TitlesOfParts>
    <vt:vector size="79" baseType="lpstr">
      <vt:lpstr>Arial</vt:lpstr>
      <vt:lpstr>Calibri</vt:lpstr>
      <vt:lpstr>Cambria Math</vt:lpstr>
      <vt:lpstr>Franklin Gothic Book</vt:lpstr>
      <vt:lpstr>Crop</vt:lpstr>
      <vt:lpstr>Causal inference using longitudinal observation data Adjusting for time-varying confounding using IPTW and marginal structural model</vt:lpstr>
      <vt:lpstr>Disclaimer</vt:lpstr>
      <vt:lpstr>Disclaimer</vt:lpstr>
      <vt:lpstr>Disclaimer</vt:lpstr>
      <vt:lpstr>Disclaimer</vt:lpstr>
      <vt:lpstr>Disclaimer</vt:lpstr>
      <vt:lpstr>Webinar outline</vt:lpstr>
      <vt:lpstr>RCTs</vt:lpstr>
      <vt:lpstr>RCTs</vt:lpstr>
      <vt:lpstr>Confounding</vt:lpstr>
      <vt:lpstr>Confounding</vt:lpstr>
      <vt:lpstr>Confounding</vt:lpstr>
      <vt:lpstr>Potential outcomes/ Counterfactual framework</vt:lpstr>
      <vt:lpstr>Potential outcomes/ Counterfactual framework</vt:lpstr>
      <vt:lpstr>RCTs</vt:lpstr>
      <vt:lpstr>Observational study</vt:lpstr>
      <vt:lpstr>Inverse Probability Treatment Weighting (IPTW)</vt:lpstr>
      <vt:lpstr>Single time point study</vt:lpstr>
      <vt:lpstr>Single time point study</vt:lpstr>
      <vt:lpstr>Single time point study</vt:lpstr>
      <vt:lpstr>Single time point study</vt:lpstr>
      <vt:lpstr>Single time point study </vt:lpstr>
      <vt:lpstr>Single time point study</vt:lpstr>
      <vt:lpstr>Single time point study</vt:lpstr>
      <vt:lpstr>Single time point study</vt:lpstr>
      <vt:lpstr>Single time point study</vt:lpstr>
      <vt:lpstr>Single time point study</vt:lpstr>
      <vt:lpstr>Single time point study</vt:lpstr>
      <vt:lpstr>Single time point study</vt:lpstr>
      <vt:lpstr>Single time point study</vt:lpstr>
      <vt:lpstr>Single time point study</vt:lpstr>
      <vt:lpstr>Key assumption for causal inference</vt:lpstr>
      <vt:lpstr>Key assumption for causal inference</vt:lpstr>
      <vt:lpstr>Key assumption for causal inference </vt:lpstr>
      <vt:lpstr>Single time point study</vt:lpstr>
      <vt:lpstr>Single time point study</vt:lpstr>
      <vt:lpstr>Single time point study</vt:lpstr>
      <vt:lpstr>StatsNotebook</vt:lpstr>
      <vt:lpstr>StatsNotebook</vt:lpstr>
      <vt:lpstr>Single time point study</vt:lpstr>
      <vt:lpstr>PowerPoint Presentation</vt:lpstr>
      <vt:lpstr>Extension to longitudinal study</vt:lpstr>
      <vt:lpstr>Extension to longitudinal study</vt:lpstr>
      <vt:lpstr>Extension to longitudinal study</vt:lpstr>
      <vt:lpstr>Extension to longitudinal study</vt:lpstr>
      <vt:lpstr>Extension to longitudinal study</vt:lpstr>
      <vt:lpstr>Calculating weights </vt:lpstr>
      <vt:lpstr>Calculating weights </vt:lpstr>
      <vt:lpstr>Confounders</vt:lpstr>
      <vt:lpstr>R codes (ipw)</vt:lpstr>
      <vt:lpstr>StatsNotebook</vt:lpstr>
      <vt:lpstr>Outcome model</vt:lpstr>
      <vt:lpstr>Outcome model</vt:lpstr>
      <vt:lpstr>Creating cumulative exposure variable</vt:lpstr>
      <vt:lpstr>Weighted analysis</vt:lpstr>
      <vt:lpstr>Weighted analysis</vt:lpstr>
      <vt:lpstr>Results</vt:lpstr>
      <vt:lpstr>Interpretation</vt:lpstr>
      <vt:lpstr>Example</vt:lpstr>
      <vt:lpstr>PowerPoint Presentation</vt:lpstr>
      <vt:lpstr>Missing data</vt:lpstr>
      <vt:lpstr>Missing data</vt:lpstr>
      <vt:lpstr>Missing data</vt:lpstr>
      <vt:lpstr>Multiple imputation R Code</vt:lpstr>
      <vt:lpstr>Compute IPTW (R code)</vt:lpstr>
      <vt:lpstr>Creating cumulative exposure variable</vt:lpstr>
      <vt:lpstr>Weighted analysis</vt:lpstr>
      <vt:lpstr>StatsNotebook</vt:lpstr>
      <vt:lpstr>StatsNotebook</vt:lpstr>
      <vt:lpstr>Weighted analysis</vt:lpstr>
      <vt:lpstr>PowerPoint Presentation</vt:lpstr>
      <vt:lpstr>Planned improvement</vt:lpstr>
      <vt:lpstr>Suggestions and Bug report</vt:lpstr>
      <vt:lpstr>Future workshops and updates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Causal inference using longitudinal observation data Adjusting for time-varying confounding using IPTW and marginal structural model</dc:title>
  <dc:creator>Gary Chan</dc:creator>
  <cp:lastModifiedBy>Gary Chan</cp:lastModifiedBy>
  <cp:revision>117</cp:revision>
  <dcterms:created xsi:type="dcterms:W3CDTF">2020-11-27T11:55:14Z</dcterms:created>
  <dcterms:modified xsi:type="dcterms:W3CDTF">2020-12-10T08:22:52Z</dcterms:modified>
</cp:coreProperties>
</file>